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61" r:id="rId7"/>
    <p:sldId id="317" r:id="rId8"/>
    <p:sldId id="320" r:id="rId9"/>
    <p:sldId id="319" r:id="rId10"/>
    <p:sldId id="321" r:id="rId11"/>
    <p:sldId id="322" r:id="rId12"/>
    <p:sldId id="323" r:id="rId13"/>
    <p:sldId id="324" r:id="rId14"/>
    <p:sldId id="325" r:id="rId15"/>
    <p:sldId id="326" r:id="rId16"/>
    <p:sldId id="327" r:id="rId17"/>
    <p:sldId id="328" r:id="rId18"/>
    <p:sldId id="26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762" y="5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7" d="100"/>
          <a:sy n="67" d="100"/>
        </p:scale>
        <p:origin x="-333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E657E7AB-253A-2040-862B-2F0D4A185B47}" type="datetimeFigureOut">
              <a:rPr lang="en-US" smtClean="0"/>
              <a:t>4/17/2024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CF51239E-3D34-4147-882C-2E273AC1B086}" type="slidenum">
              <a:rPr lang="en-US" smtClean="0"/>
              <a:t>‹#›</a:t>
            </a:fld>
            <a:endParaRPr lang="en-US" dirty="0"/>
          </a:p>
        </p:txBody>
      </p:sp>
    </p:spTree>
    <p:extLst>
      <p:ext uri="{BB962C8B-B14F-4D97-AF65-F5344CB8AC3E}">
        <p14:creationId xmlns:p14="http://schemas.microsoft.com/office/powerpoint/2010/main" val="2416468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02C7CC03-CF68-D04C-9F58-5A208D44790C}" type="datetimeFigureOut">
              <a:rPr lang="en-US" smtClean="0"/>
              <a:t>4/17/2024</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65" tIns="46583" rIns="93165"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F85A915A-4302-2842-88DC-B7B3AA403A54}" type="slidenum">
              <a:rPr lang="en-US" smtClean="0"/>
              <a:t>‹#›</a:t>
            </a:fld>
            <a:endParaRPr lang="en-US" dirty="0"/>
          </a:p>
        </p:txBody>
      </p:sp>
    </p:spTree>
    <p:extLst>
      <p:ext uri="{BB962C8B-B14F-4D97-AF65-F5344CB8AC3E}">
        <p14:creationId xmlns:p14="http://schemas.microsoft.com/office/powerpoint/2010/main" val="1987089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A915A-4302-2842-88DC-B7B3AA403A54}" type="slidenum">
              <a:rPr lang="en-US" smtClean="0"/>
              <a:t>2</a:t>
            </a:fld>
            <a:endParaRPr lang="en-US" dirty="0"/>
          </a:p>
        </p:txBody>
      </p:sp>
    </p:spTree>
    <p:extLst>
      <p:ext uri="{BB962C8B-B14F-4D97-AF65-F5344CB8AC3E}">
        <p14:creationId xmlns:p14="http://schemas.microsoft.com/office/powerpoint/2010/main" val="45523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025895"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07" name="Rectangle 4"/>
          <p:cNvSpPr>
            <a:spLocks noChangeArrowheads="1"/>
          </p:cNvSpPr>
          <p:nvPr/>
        </p:nvSpPr>
        <p:spPr bwMode="auto">
          <a:xfrm>
            <a:off x="0" y="8920509"/>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08" name="Rectangle 5"/>
          <p:cNvSpPr>
            <a:spLocks noChangeArrowheads="1"/>
          </p:cNvSpPr>
          <p:nvPr/>
        </p:nvSpPr>
        <p:spPr bwMode="auto">
          <a:xfrm>
            <a:off x="0"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09" name="Rectangle 6"/>
          <p:cNvSpPr>
            <a:spLocks noChangeArrowheads="1"/>
          </p:cNvSpPr>
          <p:nvPr/>
        </p:nvSpPr>
        <p:spPr bwMode="auto">
          <a:xfrm>
            <a:off x="4025895"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10" name="Rectangle 8"/>
          <p:cNvSpPr>
            <a:spLocks noChangeArrowheads="1"/>
          </p:cNvSpPr>
          <p:nvPr/>
        </p:nvSpPr>
        <p:spPr bwMode="auto">
          <a:xfrm>
            <a:off x="0" y="8920509"/>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11" name="Rectangle 9"/>
          <p:cNvSpPr>
            <a:spLocks noChangeArrowheads="1"/>
          </p:cNvSpPr>
          <p:nvPr/>
        </p:nvSpPr>
        <p:spPr bwMode="auto">
          <a:xfrm>
            <a:off x="0" y="1"/>
            <a:ext cx="3078627" cy="469501"/>
          </a:xfrm>
          <a:prstGeom prst="rect">
            <a:avLst/>
          </a:prstGeom>
          <a:noFill/>
          <a:ln w="12700">
            <a:noFill/>
            <a:miter lim="800000"/>
            <a:headEnd/>
            <a:tailEnd/>
          </a:ln>
        </p:spPr>
        <p:txBody>
          <a:bodyPr wrap="none" lIns="94221" tIns="47110" rIns="94221" bIns="47110" anchor="ctr"/>
          <a:lstStyle/>
          <a:p>
            <a:endParaRPr lang="en-US" altLang="en-US" dirty="0">
              <a:ea typeface="MS PGothic" pitchFamily="34" charset="-128"/>
            </a:endParaRPr>
          </a:p>
        </p:txBody>
      </p:sp>
      <p:sp>
        <p:nvSpPr>
          <p:cNvPr id="175112" name="Rectangle 10"/>
          <p:cNvSpPr>
            <a:spLocks noGrp="1" noRot="1" noChangeAspect="1" noChangeArrowheads="1" noTextEdit="1"/>
          </p:cNvSpPr>
          <p:nvPr>
            <p:ph type="sldImg"/>
          </p:nvPr>
        </p:nvSpPr>
        <p:spPr bwMode="auto">
          <a:xfrm>
            <a:off x="436563" y="711200"/>
            <a:ext cx="6232525" cy="3506788"/>
          </a:xfrm>
          <a:noFill/>
          <a:ln cap="flat">
            <a:solidFill>
              <a:schemeClr val="tx1"/>
            </a:solidFill>
            <a:miter lim="800000"/>
            <a:headEnd/>
            <a:tailEnd/>
          </a:ln>
        </p:spPr>
      </p:sp>
      <p:sp>
        <p:nvSpPr>
          <p:cNvPr id="175113" name="Rectangle 11"/>
          <p:cNvSpPr>
            <a:spLocks noGrp="1" noChangeArrowheads="1"/>
          </p:cNvSpPr>
          <p:nvPr>
            <p:ph type="body" idx="1"/>
          </p:nvPr>
        </p:nvSpPr>
        <p:spPr bwMode="auto">
          <a:xfrm>
            <a:off x="315759" y="4460255"/>
            <a:ext cx="6473008" cy="4929755"/>
          </a:xfrm>
          <a:noFill/>
        </p:spPr>
        <p:txBody>
          <a:bodyPr lIns="93240" tIns="45801" rIns="93240" bIns="45801"/>
          <a:lstStyle/>
          <a:p>
            <a:r>
              <a:rPr lang="en-US" dirty="0"/>
              <a:t>The fraud triangle is a model created by a criminologist that asserts the following </a:t>
            </a:r>
            <a:r>
              <a:rPr lang="en-US" i="1" dirty="0"/>
              <a:t>three </a:t>
            </a:r>
            <a:r>
              <a:rPr lang="en-US" dirty="0"/>
              <a:t>factors must exist for a person to commit fraud: opportunity, pressure, and rationalization.</a:t>
            </a:r>
          </a:p>
          <a:p>
            <a:endParaRPr lang="en-US" dirty="0"/>
          </a:p>
          <a:p>
            <a:r>
              <a:rPr lang="en-US" i="1" dirty="0"/>
              <a:t>Opportunity</a:t>
            </a:r>
            <a:r>
              <a:rPr lang="en-US" dirty="0"/>
              <a:t>. A person must be able to commit fraud with a low perceived risk of getting caught. </a:t>
            </a:r>
          </a:p>
          <a:p>
            <a:endParaRPr lang="en-US" dirty="0"/>
          </a:p>
          <a:p>
            <a:r>
              <a:rPr lang="en-US" i="1" dirty="0"/>
              <a:t>Pressure, </a:t>
            </a:r>
            <a:r>
              <a:rPr lang="en-US" dirty="0"/>
              <a:t>or incentive. A person must have pressure or have incentive to commit fraud. Examples are unpaid bills and addictions.</a:t>
            </a:r>
          </a:p>
          <a:p>
            <a:endParaRPr lang="en-US" dirty="0"/>
          </a:p>
          <a:p>
            <a:r>
              <a:rPr lang="en-US" i="1" dirty="0"/>
              <a:t>Rationalization, </a:t>
            </a:r>
            <a:r>
              <a:rPr lang="en-US" dirty="0"/>
              <a:t>or attitude. A person justifies fraud or does not see its criminal nature.</a:t>
            </a:r>
          </a:p>
          <a:p>
            <a:endParaRPr lang="en-US" dirty="0"/>
          </a:p>
          <a:p>
            <a:r>
              <a:rPr lang="en-US" dirty="0"/>
              <a:t>It is important to recognize that all three factors of the fraud triangle must usually exist for fraud to occur. The absence of one or more factors suggests fraud is unlikely. The key to stopping fraud is to focus on prevention. It is less expensive and more effective to prevent fraud from happening than it is to try to detect the crime. By the time the fraud is discovered, the money is gone. Additionally, it is costly and time-consuming to investigate a fraud.</a:t>
            </a:r>
          </a:p>
          <a:p>
            <a:endParaRPr lang="en-US" altLang="en-US" dirty="0"/>
          </a:p>
        </p:txBody>
      </p:sp>
    </p:spTree>
    <p:extLst>
      <p:ext uri="{BB962C8B-B14F-4D97-AF65-F5344CB8AC3E}">
        <p14:creationId xmlns:p14="http://schemas.microsoft.com/office/powerpoint/2010/main" val="100561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A915A-4302-2842-88DC-B7B3AA403A54}" type="slidenum">
              <a:rPr lang="en-US" smtClean="0"/>
              <a:t>15</a:t>
            </a:fld>
            <a:endParaRPr lang="en-US" dirty="0"/>
          </a:p>
        </p:txBody>
      </p:sp>
    </p:spTree>
    <p:extLst>
      <p:ext uri="{BB962C8B-B14F-4D97-AF65-F5344CB8AC3E}">
        <p14:creationId xmlns:p14="http://schemas.microsoft.com/office/powerpoint/2010/main" val="3648550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6260FE-D0F2-2B40-AAC1-3A8C8918722C}" type="datetime1">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94169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FAB7F-FE02-4A2F-92A7-34E8B725275E}"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
        <p:nvSpPr>
          <p:cNvPr id="8" name="Slide Number Placeholder 5"/>
          <p:cNvSpPr txBox="1">
            <a:spLocks/>
          </p:cNvSpPr>
          <p:nvPr userDrawn="1"/>
        </p:nvSpPr>
        <p:spPr>
          <a:xfrm>
            <a:off x="829236" y="63294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19FAB7F-FE02-4A2F-92A7-34E8B725275E}" type="slidenum">
              <a:rPr lang="en-US" smtClean="0">
                <a:solidFill>
                  <a:schemeClr val="bg1"/>
                </a:solidFill>
              </a:rPr>
              <a:pPr algn="l"/>
              <a:t>‹#›</a:t>
            </a:fld>
            <a:endParaRPr lang="en-US" dirty="0">
              <a:solidFill>
                <a:schemeClr val="bg1"/>
              </a:solidFill>
            </a:endParaRPr>
          </a:p>
        </p:txBody>
      </p:sp>
    </p:spTree>
    <p:extLst>
      <p:ext uri="{BB962C8B-B14F-4D97-AF65-F5344CB8AC3E}">
        <p14:creationId xmlns:p14="http://schemas.microsoft.com/office/powerpoint/2010/main" val="35954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382F58-D748-C448-A666-7A570667F00C}" type="datetime1">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9FAB7F-FE02-4A2F-92A7-34E8B725275E}" type="slidenum">
              <a:rPr lang="en-US" smtClean="0"/>
              <a:t>‹#›</a:t>
            </a:fld>
            <a:endParaRPr lang="en-US" dirty="0"/>
          </a:p>
        </p:txBody>
      </p:sp>
    </p:spTree>
    <p:extLst>
      <p:ext uri="{BB962C8B-B14F-4D97-AF65-F5344CB8AC3E}">
        <p14:creationId xmlns:p14="http://schemas.microsoft.com/office/powerpoint/2010/main" val="163668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70679-E717-FE4D-AE07-B95E7C2D339F}" type="datetime1">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49148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6A00F-0F45-6142-9190-4EBAE75223BA}" type="datetime1">
              <a:rPr lang="en-US" smtClean="0"/>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9FAB7F-FE02-4A2F-92A7-34E8B725275E}"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22099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9BEE8E-7BBF-654B-B9B1-4CABB879D37D}" type="datetime1">
              <a:rPr lang="en-US" smtClean="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9FAB7F-FE02-4A2F-92A7-34E8B725275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10700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FDB24-8679-1646-ACE7-7E471DC250C9}" type="datetime1">
              <a:rPr lang="en-US" smtClean="0"/>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9FAB7F-FE02-4A2F-92A7-34E8B725275E}"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27080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4BD578-A255-D74F-9996-7512C18D7654}" type="datetime1">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166777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A30123-1053-A347-B9CF-7AAF378FB4B1}" type="datetime1">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9FAB7F-FE02-4A2F-92A7-34E8B725275E}"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20" y="5782629"/>
            <a:ext cx="1767841" cy="787672"/>
          </a:xfrm>
          <a:prstGeom prst="rect">
            <a:avLst/>
          </a:prstGeom>
        </p:spPr>
      </p:pic>
    </p:spTree>
    <p:extLst>
      <p:ext uri="{BB962C8B-B14F-4D97-AF65-F5344CB8AC3E}">
        <p14:creationId xmlns:p14="http://schemas.microsoft.com/office/powerpoint/2010/main" val="114695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0D1A9-B9A7-1B47-B3C8-604907958BBF}" type="datetime1">
              <a:rPr lang="en-US" smtClean="0"/>
              <a:t>4/17/2024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FAB7F-FE02-4A2F-92A7-34E8B725275E}" type="slidenum">
              <a:rPr lang="en-US" smtClean="0"/>
              <a:t>‹#›</a:t>
            </a:fld>
            <a:endParaRPr lang="en-US" dirty="0"/>
          </a:p>
        </p:txBody>
      </p:sp>
      <p:sp>
        <p:nvSpPr>
          <p:cNvPr id="7" name="Shape 414"/>
          <p:cNvSpPr/>
          <p:nvPr userDrawn="1"/>
        </p:nvSpPr>
        <p:spPr>
          <a:xfrm>
            <a:off x="1" y="6220864"/>
            <a:ext cx="12191999" cy="666334"/>
          </a:xfrm>
          <a:custGeom>
            <a:avLst/>
            <a:gdLst/>
            <a:ahLst/>
            <a:cxnLst/>
            <a:rect l="0" t="0" r="0" b="0"/>
            <a:pathLst>
              <a:path w="7999641" h="747840">
                <a:moveTo>
                  <a:pt x="0" y="0"/>
                </a:moveTo>
                <a:lnTo>
                  <a:pt x="7999641" y="0"/>
                </a:lnTo>
                <a:lnTo>
                  <a:pt x="7999641" y="747840"/>
                </a:lnTo>
                <a:lnTo>
                  <a:pt x="0" y="747840"/>
                </a:lnTo>
                <a:lnTo>
                  <a:pt x="0" y="0"/>
                </a:lnTo>
              </a:path>
            </a:pathLst>
          </a:custGeom>
          <a:solidFill>
            <a:srgbClr val="2E2F44"/>
          </a:solidFill>
          <a:ln w="0" cap="flat">
            <a:solidFill>
              <a:srgbClr val="022044"/>
            </a:solid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6522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Bank Gothic"/>
          <a:ea typeface="+mj-ea"/>
          <a:cs typeface="Bank Gothic"/>
        </a:defRPr>
      </a:lvl1pPr>
    </p:titleStyle>
    <p:bodyStyle>
      <a:lvl1pPr marL="228600" indent="-228600" algn="l" defTabSz="914400" rtl="0" eaLnBrk="1" latinLnBrk="0" hangingPunct="1">
        <a:lnSpc>
          <a:spcPct val="90000"/>
        </a:lnSpc>
        <a:spcBef>
          <a:spcPts val="1000"/>
        </a:spcBef>
        <a:buSzPct val="100000"/>
        <a:buFontTx/>
        <a:buBlip>
          <a:blip r:embed="rId11"/>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1"/>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1"/>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56" y="1081173"/>
            <a:ext cx="11854249" cy="1612600"/>
          </a:xfrm>
        </p:spPr>
        <p:txBody>
          <a:bodyPr>
            <a:normAutofit fontScale="90000"/>
          </a:bodyPr>
          <a:lstStyle/>
          <a:p>
            <a:r>
              <a:rPr lang="en-US" dirty="0"/>
              <a:t>Adams Township – Town of Sheridan</a:t>
            </a:r>
            <a:br>
              <a:rPr lang="en-US" dirty="0"/>
            </a:br>
            <a:r>
              <a:rPr lang="en-US" dirty="0"/>
              <a:t>Proposed Reorganization</a:t>
            </a:r>
          </a:p>
        </p:txBody>
      </p:sp>
      <p:sp>
        <p:nvSpPr>
          <p:cNvPr id="3" name="Subtitle 2"/>
          <p:cNvSpPr>
            <a:spLocks noGrp="1"/>
          </p:cNvSpPr>
          <p:nvPr>
            <p:ph type="subTitle" idx="1"/>
          </p:nvPr>
        </p:nvSpPr>
        <p:spPr>
          <a:xfrm>
            <a:off x="1524000" y="3237469"/>
            <a:ext cx="9144000" cy="2053281"/>
          </a:xfrm>
        </p:spPr>
        <p:txBody>
          <a:bodyPr>
            <a:normAutofit fontScale="92500" lnSpcReduction="10000"/>
          </a:bodyPr>
          <a:lstStyle/>
          <a:p>
            <a:r>
              <a:rPr lang="en-US" dirty="0"/>
              <a:t>Fiscal Impacts of the Proposed Reorganization </a:t>
            </a:r>
          </a:p>
          <a:p>
            <a:r>
              <a:rPr lang="en-US" dirty="0"/>
              <a:t>Related to Maintenance/Care of Township Roads</a:t>
            </a:r>
          </a:p>
          <a:p>
            <a:r>
              <a:rPr lang="en-US" dirty="0"/>
              <a:t>April 16, 2024</a:t>
            </a:r>
          </a:p>
          <a:p>
            <a:r>
              <a:rPr lang="en-US" dirty="0"/>
              <a:t>James P. Higgins, CPA, CGMA</a:t>
            </a:r>
          </a:p>
          <a:p>
            <a:r>
              <a:rPr lang="en-US" i="1" dirty="0"/>
              <a:t>Partner, LWG CPAs &amp; Advisors</a:t>
            </a:r>
          </a:p>
        </p:txBody>
      </p:sp>
    </p:spTree>
    <p:extLst>
      <p:ext uri="{BB962C8B-B14F-4D97-AF65-F5344CB8AC3E}">
        <p14:creationId xmlns:p14="http://schemas.microsoft.com/office/powerpoint/2010/main" val="158406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D079-8A2C-4E81-4232-EDEAB7410027}"/>
              </a:ext>
            </a:extLst>
          </p:cNvPr>
          <p:cNvSpPr>
            <a:spLocks noGrp="1"/>
          </p:cNvSpPr>
          <p:nvPr>
            <p:ph type="title"/>
          </p:nvPr>
        </p:nvSpPr>
        <p:spPr/>
        <p:txBody>
          <a:bodyPr>
            <a:normAutofit/>
          </a:bodyPr>
          <a:lstStyle/>
          <a:p>
            <a:r>
              <a:rPr lang="en-US" dirty="0"/>
              <a:t>Potential Additional Annual Cost – Equipment</a:t>
            </a:r>
          </a:p>
        </p:txBody>
      </p:sp>
      <p:sp>
        <p:nvSpPr>
          <p:cNvPr id="3" name="Content Placeholder 2">
            <a:extLst>
              <a:ext uri="{FF2B5EF4-FFF2-40B4-BE49-F238E27FC236}">
                <a16:creationId xmlns:a16="http://schemas.microsoft.com/office/drawing/2014/main" id="{CC14E832-9870-99F9-42C4-B93BCE2EE02E}"/>
              </a:ext>
            </a:extLst>
          </p:cNvPr>
          <p:cNvSpPr>
            <a:spLocks noGrp="1"/>
          </p:cNvSpPr>
          <p:nvPr>
            <p:ph idx="1"/>
          </p:nvPr>
        </p:nvSpPr>
        <p:spPr/>
        <p:txBody>
          <a:bodyPr/>
          <a:lstStyle/>
          <a:p>
            <a:r>
              <a:rPr lang="en-US" dirty="0"/>
              <a:t>Two (2) fully equipped trucks </a:t>
            </a:r>
          </a:p>
          <a:p>
            <a:pPr lvl="1"/>
            <a:r>
              <a:rPr lang="en-US" dirty="0"/>
              <a:t>$150,000 each, financed over 5 years at 4.5%		$68,338</a:t>
            </a:r>
          </a:p>
          <a:p>
            <a:pPr lvl="1"/>
            <a:endParaRPr lang="en-US" dirty="0"/>
          </a:p>
          <a:p>
            <a:r>
              <a:rPr lang="en-US" dirty="0"/>
              <a:t>New Salt Barn/Storage</a:t>
            </a:r>
          </a:p>
          <a:p>
            <a:pPr lvl="1"/>
            <a:r>
              <a:rPr lang="en-US" dirty="0"/>
              <a:t>$75,000, financed over 5 years at 4.5%			</a:t>
            </a:r>
            <a:r>
              <a:rPr lang="en-US" u="sng" dirty="0"/>
              <a:t>  17,084</a:t>
            </a:r>
          </a:p>
          <a:p>
            <a:pPr lvl="1"/>
            <a:endParaRPr lang="en-US" dirty="0"/>
          </a:p>
          <a:p>
            <a:r>
              <a:rPr lang="en-US" sz="2400" dirty="0"/>
              <a:t>Total Additional Equipment					$85,422</a:t>
            </a:r>
          </a:p>
        </p:txBody>
      </p:sp>
    </p:spTree>
    <p:extLst>
      <p:ext uri="{BB962C8B-B14F-4D97-AF65-F5344CB8AC3E}">
        <p14:creationId xmlns:p14="http://schemas.microsoft.com/office/powerpoint/2010/main" val="377753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2E99-49E4-FD28-2626-DE4054C21EDB}"/>
              </a:ext>
            </a:extLst>
          </p:cNvPr>
          <p:cNvSpPr>
            <a:spLocks noGrp="1"/>
          </p:cNvSpPr>
          <p:nvPr>
            <p:ph type="title"/>
          </p:nvPr>
        </p:nvSpPr>
        <p:spPr/>
        <p:txBody>
          <a:bodyPr/>
          <a:lstStyle/>
          <a:p>
            <a:r>
              <a:rPr lang="en-US" dirty="0"/>
              <a:t>Potential Additional Annual Cost - Summary</a:t>
            </a:r>
          </a:p>
        </p:txBody>
      </p:sp>
      <p:sp>
        <p:nvSpPr>
          <p:cNvPr id="3" name="Content Placeholder 2">
            <a:extLst>
              <a:ext uri="{FF2B5EF4-FFF2-40B4-BE49-F238E27FC236}">
                <a16:creationId xmlns:a16="http://schemas.microsoft.com/office/drawing/2014/main" id="{32D0959D-8024-574B-26C7-EF03D05B4163}"/>
              </a:ext>
            </a:extLst>
          </p:cNvPr>
          <p:cNvSpPr>
            <a:spLocks noGrp="1"/>
          </p:cNvSpPr>
          <p:nvPr>
            <p:ph idx="1"/>
          </p:nvPr>
        </p:nvSpPr>
        <p:spPr/>
        <p:txBody>
          <a:bodyPr/>
          <a:lstStyle/>
          <a:p>
            <a:r>
              <a:rPr lang="en-US" sz="2400" dirty="0"/>
              <a:t>Additional Staff					$145,650</a:t>
            </a:r>
          </a:p>
          <a:p>
            <a:r>
              <a:rPr lang="en-US" sz="2400" dirty="0"/>
              <a:t>Equipment						     85,422</a:t>
            </a:r>
          </a:p>
          <a:p>
            <a:r>
              <a:rPr lang="en-US" sz="2400" dirty="0"/>
              <a:t>Per Mile Road Cost ($4,931 x 100)		  	   </a:t>
            </a:r>
            <a:r>
              <a:rPr lang="en-US" sz="2400" u="sng" dirty="0"/>
              <a:t>493,100</a:t>
            </a:r>
          </a:p>
          <a:p>
            <a:r>
              <a:rPr lang="en-US" sz="2400" dirty="0"/>
              <a:t>Subtotal						 $724,172</a:t>
            </a:r>
          </a:p>
          <a:p>
            <a:r>
              <a:rPr lang="en-US" sz="2400" dirty="0"/>
              <a:t>Less Additional Revenue</a:t>
            </a:r>
          </a:p>
          <a:p>
            <a:pPr lvl="1"/>
            <a:r>
              <a:rPr lang="en-US" dirty="0"/>
              <a:t>MVH Revenues					($  98,226)</a:t>
            </a:r>
          </a:p>
          <a:p>
            <a:pPr lvl="1"/>
            <a:r>
              <a:rPr lang="en-US" dirty="0"/>
              <a:t>LRS Revenue					(  221,683)</a:t>
            </a:r>
          </a:p>
          <a:p>
            <a:pPr lvl="1"/>
            <a:r>
              <a:rPr lang="en-US" dirty="0"/>
              <a:t>Cumulative Development Fund (partial)	</a:t>
            </a:r>
            <a:r>
              <a:rPr lang="en-US" u="sng" dirty="0"/>
              <a:t>(    85,422) </a:t>
            </a:r>
            <a:r>
              <a:rPr lang="en-US" dirty="0"/>
              <a:t>   (Equipment)</a:t>
            </a:r>
            <a:endParaRPr lang="en-US" u="sng" dirty="0"/>
          </a:p>
          <a:p>
            <a:pPr marL="914400" lvl="2" indent="0">
              <a:buNone/>
            </a:pPr>
            <a:endParaRPr lang="en-US" dirty="0"/>
          </a:p>
          <a:p>
            <a:r>
              <a:rPr lang="en-US" dirty="0"/>
              <a:t>Net Additional Cost				$318,841</a:t>
            </a:r>
          </a:p>
          <a:p>
            <a:endParaRPr lang="en-US" dirty="0"/>
          </a:p>
        </p:txBody>
      </p:sp>
    </p:spTree>
    <p:extLst>
      <p:ext uri="{BB962C8B-B14F-4D97-AF65-F5344CB8AC3E}">
        <p14:creationId xmlns:p14="http://schemas.microsoft.com/office/powerpoint/2010/main" val="101574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4EE7-D642-6027-055A-0B40FBCD6F69}"/>
              </a:ext>
            </a:extLst>
          </p:cNvPr>
          <p:cNvSpPr>
            <a:spLocks noGrp="1"/>
          </p:cNvSpPr>
          <p:nvPr>
            <p:ph type="title"/>
          </p:nvPr>
        </p:nvSpPr>
        <p:spPr/>
        <p:txBody>
          <a:bodyPr/>
          <a:lstStyle/>
          <a:p>
            <a:r>
              <a:rPr lang="en-US" dirty="0"/>
              <a:t>Potential Additional Annual Cost – Tax Impact</a:t>
            </a:r>
          </a:p>
        </p:txBody>
      </p:sp>
      <p:sp>
        <p:nvSpPr>
          <p:cNvPr id="3" name="Content Placeholder 2">
            <a:extLst>
              <a:ext uri="{FF2B5EF4-FFF2-40B4-BE49-F238E27FC236}">
                <a16:creationId xmlns:a16="http://schemas.microsoft.com/office/drawing/2014/main" id="{1E22CB23-699D-1004-C777-A718EA0D98AB}"/>
              </a:ext>
            </a:extLst>
          </p:cNvPr>
          <p:cNvSpPr>
            <a:spLocks noGrp="1"/>
          </p:cNvSpPr>
          <p:nvPr>
            <p:ph idx="1"/>
          </p:nvPr>
        </p:nvSpPr>
        <p:spPr/>
        <p:txBody>
          <a:bodyPr/>
          <a:lstStyle/>
          <a:p>
            <a:r>
              <a:rPr lang="en-US" dirty="0"/>
              <a:t>Estimated Net Need				$318,841</a:t>
            </a:r>
          </a:p>
          <a:p>
            <a:r>
              <a:rPr lang="en-US" dirty="0"/>
              <a:t>Less Miscellaneous Revenues			</a:t>
            </a:r>
            <a:r>
              <a:rPr lang="en-US" u="sng" dirty="0"/>
              <a:t>(   19,130)</a:t>
            </a:r>
          </a:p>
          <a:p>
            <a:endParaRPr lang="en-US" dirty="0"/>
          </a:p>
          <a:p>
            <a:r>
              <a:rPr lang="en-US" dirty="0"/>
              <a:t>Required Tax Levy				$299,711</a:t>
            </a:r>
          </a:p>
          <a:p>
            <a:r>
              <a:rPr lang="en-US" dirty="0"/>
              <a:t>Estimated Net Assessed Valuation		$373,532,166</a:t>
            </a:r>
          </a:p>
          <a:p>
            <a:endParaRPr lang="en-US" dirty="0"/>
          </a:p>
          <a:p>
            <a:r>
              <a:rPr lang="en-US" dirty="0"/>
              <a:t>Estimated Additional Tax Rate			$0.0802 per $100 of NAV</a:t>
            </a:r>
          </a:p>
          <a:p>
            <a:pPr marL="0" indent="0">
              <a:buNone/>
            </a:pPr>
            <a:r>
              <a:rPr lang="en-US" dirty="0"/>
              <a:t>   In both the Town and Rural Zones </a:t>
            </a:r>
          </a:p>
        </p:txBody>
      </p:sp>
    </p:spTree>
    <p:extLst>
      <p:ext uri="{BB962C8B-B14F-4D97-AF65-F5344CB8AC3E}">
        <p14:creationId xmlns:p14="http://schemas.microsoft.com/office/powerpoint/2010/main" val="14384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561B-F506-12B6-C771-DED3EBB32590}"/>
              </a:ext>
            </a:extLst>
          </p:cNvPr>
          <p:cNvSpPr>
            <a:spLocks noGrp="1"/>
          </p:cNvSpPr>
          <p:nvPr>
            <p:ph type="title"/>
          </p:nvPr>
        </p:nvSpPr>
        <p:spPr/>
        <p:txBody>
          <a:bodyPr/>
          <a:lstStyle/>
          <a:p>
            <a:r>
              <a:rPr lang="en-US" dirty="0"/>
              <a:t>Potential Additional Annual Cost - Impact</a:t>
            </a:r>
          </a:p>
        </p:txBody>
      </p:sp>
      <p:graphicFrame>
        <p:nvGraphicFramePr>
          <p:cNvPr id="5" name="Content Placeholder 4">
            <a:extLst>
              <a:ext uri="{FF2B5EF4-FFF2-40B4-BE49-F238E27FC236}">
                <a16:creationId xmlns:a16="http://schemas.microsoft.com/office/drawing/2014/main" id="{981DF93E-4940-B90C-C165-E5E2800B8EB4}"/>
              </a:ext>
            </a:extLst>
          </p:cNvPr>
          <p:cNvGraphicFramePr>
            <a:graphicFrameLocks noGrp="1"/>
          </p:cNvGraphicFramePr>
          <p:nvPr>
            <p:ph idx="1"/>
            <p:extLst>
              <p:ext uri="{D42A27DB-BD31-4B8C-83A1-F6EECF244321}">
                <p14:modId xmlns:p14="http://schemas.microsoft.com/office/powerpoint/2010/main" val="3522048385"/>
              </p:ext>
            </p:extLst>
          </p:nvPr>
        </p:nvGraphicFramePr>
        <p:xfrm>
          <a:off x="745725" y="1402672"/>
          <a:ext cx="10608077" cy="4320540"/>
        </p:xfrm>
        <a:graphic>
          <a:graphicData uri="http://schemas.openxmlformats.org/drawingml/2006/table">
            <a:tbl>
              <a:tblPr>
                <a:tableStyleId>{5C22544A-7EE6-4342-B048-85BDC9FD1C3A}</a:tableStyleId>
              </a:tblPr>
              <a:tblGrid>
                <a:gridCol w="3232637">
                  <a:extLst>
                    <a:ext uri="{9D8B030D-6E8A-4147-A177-3AD203B41FA5}">
                      <a16:colId xmlns:a16="http://schemas.microsoft.com/office/drawing/2014/main" val="3895647836"/>
                    </a:ext>
                  </a:extLst>
                </a:gridCol>
                <a:gridCol w="1914476">
                  <a:extLst>
                    <a:ext uri="{9D8B030D-6E8A-4147-A177-3AD203B41FA5}">
                      <a16:colId xmlns:a16="http://schemas.microsoft.com/office/drawing/2014/main" val="1153818022"/>
                    </a:ext>
                  </a:extLst>
                </a:gridCol>
                <a:gridCol w="1914476">
                  <a:extLst>
                    <a:ext uri="{9D8B030D-6E8A-4147-A177-3AD203B41FA5}">
                      <a16:colId xmlns:a16="http://schemas.microsoft.com/office/drawing/2014/main" val="3478061853"/>
                    </a:ext>
                  </a:extLst>
                </a:gridCol>
                <a:gridCol w="1914476">
                  <a:extLst>
                    <a:ext uri="{9D8B030D-6E8A-4147-A177-3AD203B41FA5}">
                      <a16:colId xmlns:a16="http://schemas.microsoft.com/office/drawing/2014/main" val="2696768784"/>
                    </a:ext>
                  </a:extLst>
                </a:gridCol>
                <a:gridCol w="1632012">
                  <a:extLst>
                    <a:ext uri="{9D8B030D-6E8A-4147-A177-3AD203B41FA5}">
                      <a16:colId xmlns:a16="http://schemas.microsoft.com/office/drawing/2014/main" val="525596181"/>
                    </a:ext>
                  </a:extLst>
                </a:gridCol>
              </a:tblGrid>
              <a:tr h="422028">
                <a:tc>
                  <a:txBody>
                    <a:bodyPr/>
                    <a:lstStyle/>
                    <a:p>
                      <a:pPr algn="l" fontAlgn="b"/>
                      <a:r>
                        <a:rPr lang="en-US" sz="2800" u="sng" strike="noStrike" dirty="0">
                          <a:effectLst/>
                        </a:rPr>
                        <a:t>Impacts</a:t>
                      </a:r>
                      <a:endParaRPr lang="en-US" sz="2800" b="1" i="0" u="sng"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513591776"/>
                  </a:ext>
                </a:extLst>
              </a:tr>
              <a:tr h="422028">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196924693"/>
                  </a:ext>
                </a:extLst>
              </a:tr>
              <a:tr h="422028">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tc gridSpan="3">
                  <a:txBody>
                    <a:bodyPr/>
                    <a:lstStyle/>
                    <a:p>
                      <a:pPr algn="ctr" fontAlgn="b"/>
                      <a:r>
                        <a:rPr lang="en-US" sz="2800" u="sng" strike="noStrike" dirty="0">
                          <a:effectLst/>
                        </a:rPr>
                        <a:t>Homestead</a:t>
                      </a:r>
                      <a:endParaRPr lang="en-US" sz="2800" b="1" i="0" u="sng" strike="noStrike" dirty="0">
                        <a:solidFill>
                          <a:srgbClr val="000000"/>
                        </a:solidFill>
                        <a:effectLst/>
                        <a:latin typeface="Aptos Narrow" panose="020B00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ctr" fontAlgn="b"/>
                      <a:r>
                        <a:rPr lang="en-US" sz="2800" u="sng" strike="noStrike" dirty="0">
                          <a:effectLst/>
                        </a:rPr>
                        <a:t>Ag/Acre</a:t>
                      </a:r>
                      <a:endParaRPr lang="en-US" sz="2800" b="1" i="0" u="sng"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26505133"/>
                  </a:ext>
                </a:extLst>
              </a:tr>
              <a:tr h="810375">
                <a:tc>
                  <a:txBody>
                    <a:bodyPr/>
                    <a:lstStyle/>
                    <a:p>
                      <a:pPr algn="l" fontAlgn="b"/>
                      <a:r>
                        <a:rPr lang="en-US" sz="2800" u="none" strike="noStrike" dirty="0">
                          <a:effectLst/>
                        </a:rPr>
                        <a:t>GAV</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100,000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250,000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300,000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1,900 </a:t>
                      </a:r>
                      <a:endParaRPr lang="en-US" sz="28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52952025"/>
                  </a:ext>
                </a:extLst>
              </a:tr>
              <a:tr h="810375">
                <a:tc>
                  <a:txBody>
                    <a:bodyPr/>
                    <a:lstStyle/>
                    <a:p>
                      <a:pPr algn="l" fontAlgn="b"/>
                      <a:r>
                        <a:rPr lang="en-US" sz="2800" u="none" strike="noStrike" dirty="0">
                          <a:effectLst/>
                        </a:rPr>
                        <a:t>NAV</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33,800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131,300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163,800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1,900 </a:t>
                      </a:r>
                      <a:endParaRPr lang="en-US" sz="28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814784674"/>
                  </a:ext>
                </a:extLst>
              </a:tr>
              <a:tr h="422028">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08799297"/>
                  </a:ext>
                </a:extLst>
              </a:tr>
              <a:tr h="810375">
                <a:tc>
                  <a:txBody>
                    <a:bodyPr/>
                    <a:lstStyle/>
                    <a:p>
                      <a:pPr algn="l" fontAlgn="b"/>
                      <a:r>
                        <a:rPr lang="en-US" sz="2800" u="none" strike="noStrike" dirty="0">
                          <a:effectLst/>
                        </a:rPr>
                        <a:t>Additional Impact</a:t>
                      </a:r>
                      <a:endParaRPr lang="en-US" sz="28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27.12 </a:t>
                      </a:r>
                      <a:endParaRPr lang="en-US" sz="28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105.35 </a:t>
                      </a:r>
                      <a:endParaRPr lang="en-US" sz="28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131.43 </a:t>
                      </a:r>
                      <a:endParaRPr lang="en-US" sz="2800" b="1"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US" sz="2800" u="none" strike="noStrike" dirty="0">
                          <a:effectLst/>
                        </a:rPr>
                        <a:t>               1.52 </a:t>
                      </a:r>
                      <a:endParaRPr lang="en-US" sz="2800" b="1"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416842791"/>
                  </a:ext>
                </a:extLst>
              </a:tr>
            </a:tbl>
          </a:graphicData>
        </a:graphic>
      </p:graphicFrame>
    </p:spTree>
    <p:extLst>
      <p:ext uri="{BB962C8B-B14F-4D97-AF65-F5344CB8AC3E}">
        <p14:creationId xmlns:p14="http://schemas.microsoft.com/office/powerpoint/2010/main" val="156165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BEA6-3347-69AB-2045-1DF032050B01}"/>
              </a:ext>
            </a:extLst>
          </p:cNvPr>
          <p:cNvSpPr>
            <a:spLocks noGrp="1"/>
          </p:cNvSpPr>
          <p:nvPr>
            <p:ph type="title"/>
          </p:nvPr>
        </p:nvSpPr>
        <p:spPr/>
        <p:txBody>
          <a:bodyPr/>
          <a:lstStyle/>
          <a:p>
            <a:r>
              <a:rPr lang="en-US" dirty="0"/>
              <a:t>Summary – Additional Cost Roads	</a:t>
            </a:r>
          </a:p>
        </p:txBody>
      </p:sp>
      <p:sp>
        <p:nvSpPr>
          <p:cNvPr id="3" name="Content Placeholder 2">
            <a:extLst>
              <a:ext uri="{FF2B5EF4-FFF2-40B4-BE49-F238E27FC236}">
                <a16:creationId xmlns:a16="http://schemas.microsoft.com/office/drawing/2014/main" id="{B325D425-CD43-77E1-0B83-3B6B05A7FF9A}"/>
              </a:ext>
            </a:extLst>
          </p:cNvPr>
          <p:cNvSpPr>
            <a:spLocks noGrp="1"/>
          </p:cNvSpPr>
          <p:nvPr>
            <p:ph idx="1"/>
          </p:nvPr>
        </p:nvSpPr>
        <p:spPr/>
        <p:txBody>
          <a:bodyPr/>
          <a:lstStyle/>
          <a:p>
            <a:r>
              <a:rPr lang="en-US" dirty="0"/>
              <a:t>No circuit breaker impacts considered at this time</a:t>
            </a:r>
          </a:p>
          <a:p>
            <a:r>
              <a:rPr lang="en-US" dirty="0"/>
              <a:t> In-depth analysis not performed to see how much, if any of the additional costs can be absorbed into the post reorganization budget</a:t>
            </a:r>
          </a:p>
          <a:p>
            <a:r>
              <a:rPr lang="en-US" dirty="0"/>
              <a:t>Possibility that an interlocal agreement can be reached</a:t>
            </a:r>
          </a:p>
          <a:p>
            <a:r>
              <a:rPr lang="en-US" dirty="0"/>
              <a:t>Information provided reflects the estimated worse case scenario</a:t>
            </a:r>
          </a:p>
        </p:txBody>
      </p:sp>
    </p:spTree>
    <p:extLst>
      <p:ext uri="{BB962C8B-B14F-4D97-AF65-F5344CB8AC3E}">
        <p14:creationId xmlns:p14="http://schemas.microsoft.com/office/powerpoint/2010/main" val="293480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63823"/>
          </a:xfrm>
        </p:spPr>
        <p:txBody>
          <a:bodyPr/>
          <a:lstStyle/>
          <a:p>
            <a:pPr algn="ctr"/>
            <a:r>
              <a:rPr lang="en-US" dirty="0"/>
              <a:t>Questions </a:t>
            </a:r>
          </a:p>
        </p:txBody>
      </p:sp>
      <p:sp>
        <p:nvSpPr>
          <p:cNvPr id="3" name="Content Placeholder 2"/>
          <p:cNvSpPr>
            <a:spLocks noGrp="1"/>
          </p:cNvSpPr>
          <p:nvPr>
            <p:ph idx="4294967295"/>
          </p:nvPr>
        </p:nvSpPr>
        <p:spPr>
          <a:xfrm>
            <a:off x="0" y="1825625"/>
            <a:ext cx="10515600" cy="4351338"/>
          </a:xfrm>
        </p:spPr>
        <p:txBody>
          <a:bodyPr/>
          <a:lstStyle/>
          <a:p>
            <a:pPr marL="0" indent="0">
              <a:buNone/>
            </a:pPr>
            <a:r>
              <a:rPr lang="en-US" dirty="0"/>
              <a:t>	</a:t>
            </a:r>
          </a:p>
        </p:txBody>
      </p:sp>
    </p:spTree>
    <p:extLst>
      <p:ext uri="{BB962C8B-B14F-4D97-AF65-F5344CB8AC3E}">
        <p14:creationId xmlns:p14="http://schemas.microsoft.com/office/powerpoint/2010/main" val="376792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3459"/>
          </a:xfrm>
        </p:spPr>
        <p:txBody>
          <a:bodyPr>
            <a:normAutofit/>
          </a:bodyPr>
          <a:lstStyle/>
          <a:p>
            <a:r>
              <a:rPr lang="en-US" dirty="0"/>
              <a:t>Fiscal Impact Overview</a:t>
            </a:r>
          </a:p>
        </p:txBody>
      </p:sp>
      <p:sp>
        <p:nvSpPr>
          <p:cNvPr id="3" name="Content Placeholder 2"/>
          <p:cNvSpPr>
            <a:spLocks noGrp="1"/>
          </p:cNvSpPr>
          <p:nvPr>
            <p:ph idx="1"/>
          </p:nvPr>
        </p:nvSpPr>
        <p:spPr>
          <a:xfrm>
            <a:off x="838200" y="1317625"/>
            <a:ext cx="10515600" cy="4859338"/>
          </a:xfrm>
        </p:spPr>
        <p:txBody>
          <a:bodyPr>
            <a:normAutofit/>
          </a:bodyPr>
          <a:lstStyle/>
          <a:p>
            <a:r>
              <a:rPr lang="en-US" dirty="0"/>
              <a:t>Estimated Costs of Maintenance/Care of Township Roads</a:t>
            </a:r>
          </a:p>
          <a:p>
            <a:r>
              <a:rPr lang="en-US" dirty="0"/>
              <a:t>Questions and Answers</a:t>
            </a:r>
          </a:p>
          <a:p>
            <a:endParaRPr lang="en-US" dirty="0"/>
          </a:p>
          <a:p>
            <a:endParaRPr lang="en-US" dirty="0"/>
          </a:p>
        </p:txBody>
      </p:sp>
    </p:spTree>
    <p:extLst>
      <p:ext uri="{BB962C8B-B14F-4D97-AF65-F5344CB8AC3E}">
        <p14:creationId xmlns:p14="http://schemas.microsoft.com/office/powerpoint/2010/main" val="105390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a:t>
            </a:r>
          </a:p>
        </p:txBody>
      </p:sp>
      <p:sp>
        <p:nvSpPr>
          <p:cNvPr id="3" name="Content Placeholder 2"/>
          <p:cNvSpPr>
            <a:spLocks noGrp="1"/>
          </p:cNvSpPr>
          <p:nvPr>
            <p:ph idx="1"/>
          </p:nvPr>
        </p:nvSpPr>
        <p:spPr/>
        <p:txBody>
          <a:bodyPr/>
          <a:lstStyle/>
          <a:p>
            <a:pPr marL="0" indent="0" algn="just">
              <a:buNone/>
            </a:pPr>
            <a:r>
              <a:rPr lang="en-US" i="1" dirty="0"/>
              <a:t>The information herein is meant to be general in nature and is provided as an overview of the various topics presented. The views of the presenter do not represent advise under the terms of a Municipal Advisory Engagement under the rules and regulations governing Municipal Advisory Services by the U.S. Securities &amp; Exchange Commission. Nothing contained in this presentation should be construed as legal advice. </a:t>
            </a:r>
            <a:endParaRPr lang="en-US" dirty="0"/>
          </a:p>
        </p:txBody>
      </p:sp>
      <p:sp>
        <p:nvSpPr>
          <p:cNvPr id="4" name="Slide Number Placeholder 3"/>
          <p:cNvSpPr>
            <a:spLocks noGrp="1"/>
          </p:cNvSpPr>
          <p:nvPr>
            <p:ph type="sldNum" sz="quarter" idx="12"/>
          </p:nvPr>
        </p:nvSpPr>
        <p:spPr/>
        <p:txBody>
          <a:bodyPr/>
          <a:lstStyle/>
          <a:p>
            <a:pPr>
              <a:defRPr/>
            </a:pPr>
            <a:fld id="{D8AFB753-C1E9-4533-BD56-46F6C7EBDF62}" type="slidenum">
              <a:rPr lang="en-US"/>
              <a:pPr>
                <a:defRPr/>
              </a:pPr>
              <a:t>3</a:t>
            </a:fld>
            <a:endParaRPr lang="en-US" dirty="0"/>
          </a:p>
        </p:txBody>
      </p:sp>
    </p:spTree>
    <p:extLst>
      <p:ext uri="{BB962C8B-B14F-4D97-AF65-F5344CB8AC3E}">
        <p14:creationId xmlns:p14="http://schemas.microsoft.com/office/powerpoint/2010/main" val="13338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BE6-FAAC-6760-1EE7-82F798EE08E3}"/>
              </a:ext>
            </a:extLst>
          </p:cNvPr>
          <p:cNvSpPr>
            <a:spLocks noGrp="1"/>
          </p:cNvSpPr>
          <p:nvPr>
            <p:ph type="title"/>
          </p:nvPr>
        </p:nvSpPr>
        <p:spPr/>
        <p:txBody>
          <a:bodyPr/>
          <a:lstStyle/>
          <a:p>
            <a:r>
              <a:rPr lang="en-US" dirty="0"/>
              <a:t>Fiscal Goals Associated with Reorganization</a:t>
            </a:r>
          </a:p>
        </p:txBody>
      </p:sp>
      <p:sp>
        <p:nvSpPr>
          <p:cNvPr id="3" name="Content Placeholder 2">
            <a:extLst>
              <a:ext uri="{FF2B5EF4-FFF2-40B4-BE49-F238E27FC236}">
                <a16:creationId xmlns:a16="http://schemas.microsoft.com/office/drawing/2014/main" id="{56993EF5-D600-74E6-1408-1B9621CEDCD4}"/>
              </a:ext>
            </a:extLst>
          </p:cNvPr>
          <p:cNvSpPr>
            <a:spLocks noGrp="1"/>
          </p:cNvSpPr>
          <p:nvPr>
            <p:ph idx="1"/>
          </p:nvPr>
        </p:nvSpPr>
        <p:spPr/>
        <p:txBody>
          <a:bodyPr/>
          <a:lstStyle/>
          <a:p>
            <a:r>
              <a:rPr lang="en-US" dirty="0"/>
              <a:t>Provide the </a:t>
            </a:r>
            <a:r>
              <a:rPr lang="en-US" b="1" u="sng" dirty="0"/>
              <a:t>same</a:t>
            </a:r>
            <a:r>
              <a:rPr lang="en-US" dirty="0"/>
              <a:t> level of service to residents/taxpayers within the Town of Sheridan and the unincorporated area of Adams Township</a:t>
            </a:r>
          </a:p>
          <a:p>
            <a:r>
              <a:rPr lang="en-US" dirty="0"/>
              <a:t>Provide those services </a:t>
            </a:r>
            <a:r>
              <a:rPr lang="en-US" b="1" u="sng" dirty="0"/>
              <a:t>without</a:t>
            </a:r>
            <a:r>
              <a:rPr lang="en-US" dirty="0"/>
              <a:t> imposing any additional tax liability on the taxpayers of the Town and Township</a:t>
            </a:r>
          </a:p>
          <a:p>
            <a:r>
              <a:rPr lang="en-US" dirty="0"/>
              <a:t>Cause </a:t>
            </a:r>
            <a:r>
              <a:rPr lang="en-US" b="1" u="sng" dirty="0"/>
              <a:t>no</a:t>
            </a:r>
            <a:r>
              <a:rPr lang="en-US" dirty="0"/>
              <a:t> additional circuit breaker losses in the overlapping taxing units (County, School, Library and County Solid Waste District) </a:t>
            </a:r>
          </a:p>
        </p:txBody>
      </p:sp>
    </p:spTree>
    <p:extLst>
      <p:ext uri="{BB962C8B-B14F-4D97-AF65-F5344CB8AC3E}">
        <p14:creationId xmlns:p14="http://schemas.microsoft.com/office/powerpoint/2010/main" val="217716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2657DE7-B1D9-3B7E-583B-43E5261D95D3}"/>
              </a:ext>
            </a:extLst>
          </p:cNvPr>
          <p:cNvGraphicFramePr>
            <a:graphicFrameLocks noChangeAspect="1"/>
          </p:cNvGraphicFramePr>
          <p:nvPr>
            <p:extLst>
              <p:ext uri="{D42A27DB-BD31-4B8C-83A1-F6EECF244321}">
                <p14:modId xmlns:p14="http://schemas.microsoft.com/office/powerpoint/2010/main" val="584889492"/>
              </p:ext>
            </p:extLst>
          </p:nvPr>
        </p:nvGraphicFramePr>
        <p:xfrm>
          <a:off x="2574524" y="98425"/>
          <a:ext cx="7315200" cy="6071556"/>
        </p:xfrm>
        <a:graphic>
          <a:graphicData uri="http://schemas.openxmlformats.org/presentationml/2006/ole">
            <mc:AlternateContent xmlns:mc="http://schemas.openxmlformats.org/markup-compatibility/2006">
              <mc:Choice xmlns:v="urn:schemas-microsoft-com:vml" Requires="v">
                <p:oleObj name="Acrobat Document" r:id="rId2" imgW="9875520" imgH="13167360" progId="Acrobat.Document.11">
                  <p:embed/>
                </p:oleObj>
              </mc:Choice>
              <mc:Fallback>
                <p:oleObj name="Acrobat Document" r:id="rId2" imgW="9875520" imgH="13167360" progId="Acrobat.Document.11">
                  <p:embed/>
                  <p:pic>
                    <p:nvPicPr>
                      <p:cNvPr id="0" name=""/>
                      <p:cNvPicPr/>
                      <p:nvPr/>
                    </p:nvPicPr>
                    <p:blipFill>
                      <a:blip r:embed="rId3"/>
                      <a:stretch>
                        <a:fillRect/>
                      </a:stretch>
                    </p:blipFill>
                    <p:spPr>
                      <a:xfrm>
                        <a:off x="2574524" y="98425"/>
                        <a:ext cx="7315200" cy="6071556"/>
                      </a:xfrm>
                      <a:prstGeom prst="rect">
                        <a:avLst/>
                      </a:prstGeom>
                    </p:spPr>
                  </p:pic>
                </p:oleObj>
              </mc:Fallback>
            </mc:AlternateContent>
          </a:graphicData>
        </a:graphic>
      </p:graphicFrame>
    </p:spTree>
    <p:extLst>
      <p:ext uri="{BB962C8B-B14F-4D97-AF65-F5344CB8AC3E}">
        <p14:creationId xmlns:p14="http://schemas.microsoft.com/office/powerpoint/2010/main" val="300307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3425-0358-FA56-1536-7AFABAAC7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8CE45-CD54-93BF-B418-AE365E94E31F}"/>
              </a:ext>
            </a:extLst>
          </p:cNvPr>
          <p:cNvSpPr>
            <a:spLocks noGrp="1"/>
          </p:cNvSpPr>
          <p:nvPr>
            <p:ph type="title"/>
          </p:nvPr>
        </p:nvSpPr>
        <p:spPr/>
        <p:txBody>
          <a:bodyPr/>
          <a:lstStyle/>
          <a:p>
            <a:r>
              <a:rPr lang="en-US" dirty="0"/>
              <a:t>Estimated Tax Impact of Reorganization</a:t>
            </a:r>
          </a:p>
        </p:txBody>
      </p:sp>
      <p:sp>
        <p:nvSpPr>
          <p:cNvPr id="3" name="Content Placeholder 2">
            <a:extLst>
              <a:ext uri="{FF2B5EF4-FFF2-40B4-BE49-F238E27FC236}">
                <a16:creationId xmlns:a16="http://schemas.microsoft.com/office/drawing/2014/main" id="{CA569E19-A055-FF09-E8BC-C2FF7EE60B0C}"/>
              </a:ext>
            </a:extLst>
          </p:cNvPr>
          <p:cNvSpPr>
            <a:spLocks noGrp="1"/>
          </p:cNvSpPr>
          <p:nvPr>
            <p:ph idx="1"/>
          </p:nvPr>
        </p:nvSpPr>
        <p:spPr/>
        <p:txBody>
          <a:bodyPr/>
          <a:lstStyle/>
          <a:p>
            <a:r>
              <a:rPr lang="en-US" dirty="0"/>
              <a:t>If this reorganization was in effect now (2024) – there would be </a:t>
            </a:r>
            <a:r>
              <a:rPr lang="en-US" b="1" i="1" u="sng" dirty="0"/>
              <a:t>no</a:t>
            </a:r>
            <a:r>
              <a:rPr lang="en-US" dirty="0"/>
              <a:t>:</a:t>
            </a:r>
          </a:p>
          <a:p>
            <a:pPr lvl="1"/>
            <a:r>
              <a:rPr lang="en-US" dirty="0"/>
              <a:t>Taxes paid by residents of the Town of Sheridan or Adams Township</a:t>
            </a:r>
          </a:p>
          <a:p>
            <a:pPr lvl="1"/>
            <a:r>
              <a:rPr lang="en-US" dirty="0"/>
              <a:t>Circuit Breaker impact on other overlapping taxing entities:</a:t>
            </a:r>
          </a:p>
          <a:p>
            <a:pPr lvl="2"/>
            <a:r>
              <a:rPr lang="en-US" dirty="0"/>
              <a:t>Hamilton County</a:t>
            </a:r>
          </a:p>
          <a:p>
            <a:pPr lvl="2"/>
            <a:r>
              <a:rPr lang="en-US" dirty="0"/>
              <a:t>Sheridan Schools</a:t>
            </a:r>
          </a:p>
          <a:p>
            <a:pPr lvl="2"/>
            <a:r>
              <a:rPr lang="en-US" dirty="0"/>
              <a:t>Sheridan Public Library</a:t>
            </a:r>
          </a:p>
          <a:p>
            <a:pPr lvl="2"/>
            <a:r>
              <a:rPr lang="en-US" dirty="0"/>
              <a:t>Hamilton County Solid Waste Management District </a:t>
            </a:r>
          </a:p>
        </p:txBody>
      </p:sp>
    </p:spTree>
    <p:extLst>
      <p:ext uri="{BB962C8B-B14F-4D97-AF65-F5344CB8AC3E}">
        <p14:creationId xmlns:p14="http://schemas.microsoft.com/office/powerpoint/2010/main" val="386476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EBCC-ADF1-3DC0-F4CA-59DC7AEDCE91}"/>
              </a:ext>
            </a:extLst>
          </p:cNvPr>
          <p:cNvSpPr>
            <a:spLocks noGrp="1"/>
          </p:cNvSpPr>
          <p:nvPr>
            <p:ph type="title"/>
          </p:nvPr>
        </p:nvSpPr>
        <p:spPr/>
        <p:txBody>
          <a:bodyPr/>
          <a:lstStyle/>
          <a:p>
            <a:r>
              <a:rPr lang="en-US" dirty="0"/>
              <a:t>Maintenance/Care of Township Roads</a:t>
            </a:r>
          </a:p>
        </p:txBody>
      </p:sp>
      <p:sp>
        <p:nvSpPr>
          <p:cNvPr id="3" name="Content Placeholder 2">
            <a:extLst>
              <a:ext uri="{FF2B5EF4-FFF2-40B4-BE49-F238E27FC236}">
                <a16:creationId xmlns:a16="http://schemas.microsoft.com/office/drawing/2014/main" id="{C3A8675D-AFA9-E989-9B3B-213577ADFF19}"/>
              </a:ext>
            </a:extLst>
          </p:cNvPr>
          <p:cNvSpPr>
            <a:spLocks noGrp="1"/>
          </p:cNvSpPr>
          <p:nvPr>
            <p:ph idx="1"/>
          </p:nvPr>
        </p:nvSpPr>
        <p:spPr/>
        <p:txBody>
          <a:bodyPr/>
          <a:lstStyle/>
          <a:p>
            <a:r>
              <a:rPr lang="en-US" dirty="0"/>
              <a:t>Initially planned for an interlocal agreement with Hamilton County for maintenance/care of Township roads over a multiple year period</a:t>
            </a:r>
          </a:p>
          <a:p>
            <a:r>
              <a:rPr lang="en-US" dirty="0"/>
              <a:t>No progress made on an interlocal agreement</a:t>
            </a:r>
          </a:p>
          <a:p>
            <a:r>
              <a:rPr lang="en-US" dirty="0"/>
              <a:t>Estimate of cost need for maintenance/care of the 100 miles of Township roads, including:</a:t>
            </a:r>
          </a:p>
          <a:p>
            <a:pPr lvl="1"/>
            <a:r>
              <a:rPr lang="en-US" dirty="0"/>
              <a:t>Snow plowing/salting</a:t>
            </a:r>
          </a:p>
          <a:p>
            <a:pPr lvl="1"/>
            <a:r>
              <a:rPr lang="en-US" dirty="0"/>
              <a:t>Repairs and patching</a:t>
            </a:r>
          </a:p>
          <a:p>
            <a:pPr lvl="1"/>
            <a:r>
              <a:rPr lang="en-US" dirty="0"/>
              <a:t>Reconstruction </a:t>
            </a:r>
          </a:p>
        </p:txBody>
      </p:sp>
    </p:spTree>
    <p:extLst>
      <p:ext uri="{BB962C8B-B14F-4D97-AF65-F5344CB8AC3E}">
        <p14:creationId xmlns:p14="http://schemas.microsoft.com/office/powerpoint/2010/main" val="211605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1623-F782-FF17-D1A9-11EC0BFDD82C}"/>
              </a:ext>
            </a:extLst>
          </p:cNvPr>
          <p:cNvSpPr>
            <a:spLocks noGrp="1"/>
          </p:cNvSpPr>
          <p:nvPr>
            <p:ph type="title"/>
          </p:nvPr>
        </p:nvSpPr>
        <p:spPr/>
        <p:txBody>
          <a:bodyPr/>
          <a:lstStyle/>
          <a:p>
            <a:r>
              <a:rPr lang="en-US" dirty="0"/>
              <a:t>Cost of Road Maintenance - County</a:t>
            </a:r>
          </a:p>
        </p:txBody>
      </p:sp>
      <p:sp>
        <p:nvSpPr>
          <p:cNvPr id="3" name="Content Placeholder 2">
            <a:extLst>
              <a:ext uri="{FF2B5EF4-FFF2-40B4-BE49-F238E27FC236}">
                <a16:creationId xmlns:a16="http://schemas.microsoft.com/office/drawing/2014/main" id="{94D8FEE9-CCB5-000F-F5BC-077F40644D03}"/>
              </a:ext>
            </a:extLst>
          </p:cNvPr>
          <p:cNvSpPr>
            <a:spLocks noGrp="1"/>
          </p:cNvSpPr>
          <p:nvPr>
            <p:ph idx="1"/>
          </p:nvPr>
        </p:nvSpPr>
        <p:spPr/>
        <p:txBody>
          <a:bodyPr/>
          <a:lstStyle/>
          <a:p>
            <a:r>
              <a:rPr lang="en-US" dirty="0"/>
              <a:t>County’s 2024 Cost of Road Maintenance = $10,137 per mile</a:t>
            </a:r>
          </a:p>
          <a:p>
            <a:pPr lvl="1"/>
            <a:r>
              <a:rPr lang="en-US" dirty="0"/>
              <a:t>Based on total County Highway Budget of $5,555,000 divided by the 548 miles of County Roads</a:t>
            </a:r>
          </a:p>
          <a:p>
            <a:pPr lvl="1"/>
            <a:endParaRPr lang="en-US" dirty="0"/>
          </a:p>
          <a:p>
            <a:pPr lvl="1"/>
            <a:r>
              <a:rPr lang="en-US" dirty="0"/>
              <a:t>A review of the cost basis and elimination of unnecessary or duplicative items reduces the estimated cost per mile to $4,931</a:t>
            </a:r>
          </a:p>
          <a:p>
            <a:pPr marL="457200" lvl="1" indent="0">
              <a:buNone/>
            </a:pPr>
            <a:r>
              <a:rPr lang="en-US" dirty="0"/>
              <a:t>  </a:t>
            </a:r>
          </a:p>
          <a:p>
            <a:pPr lvl="1"/>
            <a:endParaRPr lang="en-US" dirty="0"/>
          </a:p>
          <a:p>
            <a:pPr lvl="1"/>
            <a:endParaRPr lang="en-US" dirty="0"/>
          </a:p>
        </p:txBody>
      </p:sp>
    </p:spTree>
    <p:extLst>
      <p:ext uri="{BB962C8B-B14F-4D97-AF65-F5344CB8AC3E}">
        <p14:creationId xmlns:p14="http://schemas.microsoft.com/office/powerpoint/2010/main" val="414214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C5DA-12C3-6967-EF97-50539C56785B}"/>
              </a:ext>
            </a:extLst>
          </p:cNvPr>
          <p:cNvSpPr>
            <a:spLocks noGrp="1"/>
          </p:cNvSpPr>
          <p:nvPr>
            <p:ph type="title"/>
          </p:nvPr>
        </p:nvSpPr>
        <p:spPr/>
        <p:txBody>
          <a:bodyPr/>
          <a:lstStyle/>
          <a:p>
            <a:r>
              <a:rPr lang="en-US" dirty="0"/>
              <a:t>Potential Additional Annual Cost - Staff</a:t>
            </a:r>
          </a:p>
        </p:txBody>
      </p:sp>
      <p:sp>
        <p:nvSpPr>
          <p:cNvPr id="3" name="Content Placeholder 2">
            <a:extLst>
              <a:ext uri="{FF2B5EF4-FFF2-40B4-BE49-F238E27FC236}">
                <a16:creationId xmlns:a16="http://schemas.microsoft.com/office/drawing/2014/main" id="{072DBDFE-54E7-7CDF-0EE9-6BDB26DB5197}"/>
              </a:ext>
            </a:extLst>
          </p:cNvPr>
          <p:cNvSpPr>
            <a:spLocks noGrp="1"/>
          </p:cNvSpPr>
          <p:nvPr>
            <p:ph idx="1"/>
          </p:nvPr>
        </p:nvSpPr>
        <p:spPr/>
        <p:txBody>
          <a:bodyPr/>
          <a:lstStyle/>
          <a:p>
            <a:r>
              <a:rPr lang="en-US" dirty="0"/>
              <a:t>Two (2) additional employees			$135,650</a:t>
            </a:r>
          </a:p>
          <a:p>
            <a:pPr lvl="1"/>
            <a:r>
              <a:rPr lang="en-US" dirty="0"/>
              <a:t>Salary		$100,000</a:t>
            </a:r>
          </a:p>
          <a:p>
            <a:pPr lvl="1"/>
            <a:r>
              <a:rPr lang="en-US" dirty="0"/>
              <a:t>Insurance	     16,000</a:t>
            </a:r>
          </a:p>
          <a:p>
            <a:pPr lvl="1"/>
            <a:r>
              <a:rPr lang="en-US" dirty="0"/>
              <a:t>PERF (retirement)   12,000</a:t>
            </a:r>
          </a:p>
          <a:p>
            <a:pPr lvl="1"/>
            <a:r>
              <a:rPr lang="en-US" dirty="0"/>
              <a:t>Taxes 		        7,650</a:t>
            </a:r>
          </a:p>
          <a:p>
            <a:r>
              <a:rPr lang="en-US" dirty="0"/>
              <a:t>Training/Safety Classes				     </a:t>
            </a:r>
            <a:r>
              <a:rPr lang="en-US" u="sng" dirty="0"/>
              <a:t>10,000</a:t>
            </a:r>
          </a:p>
          <a:p>
            <a:endParaRPr lang="en-US" dirty="0"/>
          </a:p>
          <a:p>
            <a:r>
              <a:rPr lang="en-US" dirty="0"/>
              <a:t>Total Additional Staff Cost			$145,650</a:t>
            </a:r>
          </a:p>
        </p:txBody>
      </p:sp>
    </p:spTree>
    <p:extLst>
      <p:ext uri="{BB962C8B-B14F-4D97-AF65-F5344CB8AC3E}">
        <p14:creationId xmlns:p14="http://schemas.microsoft.com/office/powerpoint/2010/main" val="2329985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1302D15EFB241BB0A409550C89A36" ma:contentTypeVersion="10" ma:contentTypeDescription="Create a new document." ma:contentTypeScope="" ma:versionID="2a80b75e317db1f965a321e308b9d740">
  <xsd:schema xmlns:xsd="http://www.w3.org/2001/XMLSchema" xmlns:xs="http://www.w3.org/2001/XMLSchema" xmlns:p="http://schemas.microsoft.com/office/2006/metadata/properties" xmlns:ns3="a86eb643-c30c-4e2f-b454-8c679b129dc4" xmlns:ns4="057c2cff-7e85-400c-8ce8-0a6e5c953a79" targetNamespace="http://schemas.microsoft.com/office/2006/metadata/properties" ma:root="true" ma:fieldsID="0169a94bbda5e9390bde2408bcfa0410" ns3:_="" ns4:_="">
    <xsd:import namespace="a86eb643-c30c-4e2f-b454-8c679b129dc4"/>
    <xsd:import namespace="057c2cff-7e85-400c-8ce8-0a6e5c953a7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eb643-c30c-4e2f-b454-8c679b129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7c2cff-7e85-400c-8ce8-0a6e5c953a7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86eb643-c30c-4e2f-b454-8c679b129dc4" xsi:nil="true"/>
  </documentManagement>
</p:properties>
</file>

<file path=customXml/itemProps1.xml><?xml version="1.0" encoding="utf-8"?>
<ds:datastoreItem xmlns:ds="http://schemas.openxmlformats.org/officeDocument/2006/customXml" ds:itemID="{7FCE064E-953E-48A7-8033-F73A58F38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eb643-c30c-4e2f-b454-8c679b129dc4"/>
    <ds:schemaRef ds:uri="057c2cff-7e85-400c-8ce8-0a6e5c9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B7E7DB-EF3B-401E-8BE4-182418C69577}">
  <ds:schemaRefs>
    <ds:schemaRef ds:uri="http://schemas.microsoft.com/sharepoint/v3/contenttype/forms"/>
  </ds:schemaRefs>
</ds:datastoreItem>
</file>

<file path=customXml/itemProps3.xml><?xml version="1.0" encoding="utf-8"?>
<ds:datastoreItem xmlns:ds="http://schemas.openxmlformats.org/officeDocument/2006/customXml" ds:itemID="{1691F923-BC61-4AC1-8963-528A48995D4D}">
  <ds:schemaRefs>
    <ds:schemaRef ds:uri="http://purl.org/dc/elements/1.1/"/>
    <ds:schemaRef ds:uri="a86eb643-c30c-4e2f-b454-8c679b129dc4"/>
    <ds:schemaRef ds:uri="http://schemas.microsoft.com/office/2006/documentManagement/types"/>
    <ds:schemaRef ds:uri="http://www.w3.org/XML/1998/namespace"/>
    <ds:schemaRef ds:uri="http://schemas.microsoft.com/office/2006/metadata/properties"/>
    <ds:schemaRef ds:uri="057c2cff-7e85-400c-8ce8-0a6e5c953a79"/>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1629</TotalTime>
  <Words>928</Words>
  <Application>Microsoft Office PowerPoint</Application>
  <PresentationFormat>Widescreen</PresentationFormat>
  <Paragraphs>120</Paragraphs>
  <Slides>15</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MS PGothic</vt:lpstr>
      <vt:lpstr>Aptos Narrow</vt:lpstr>
      <vt:lpstr>Arial</vt:lpstr>
      <vt:lpstr>Bank Gothic</vt:lpstr>
      <vt:lpstr>Calibri</vt:lpstr>
      <vt:lpstr>Office Theme</vt:lpstr>
      <vt:lpstr>Acrobat Document</vt:lpstr>
      <vt:lpstr>Adams Township – Town of Sheridan Proposed Reorganization</vt:lpstr>
      <vt:lpstr>Fiscal Impact Overview</vt:lpstr>
      <vt:lpstr>Disclaimer</vt:lpstr>
      <vt:lpstr>Fiscal Goals Associated with Reorganization</vt:lpstr>
      <vt:lpstr>PowerPoint Presentation</vt:lpstr>
      <vt:lpstr>Estimated Tax Impact of Reorganization</vt:lpstr>
      <vt:lpstr>Maintenance/Care of Township Roads</vt:lpstr>
      <vt:lpstr>Cost of Road Maintenance - County</vt:lpstr>
      <vt:lpstr>Potential Additional Annual Cost - Staff</vt:lpstr>
      <vt:lpstr>Potential Additional Annual Cost – Equipment</vt:lpstr>
      <vt:lpstr>Potential Additional Annual Cost - Summary</vt:lpstr>
      <vt:lpstr>Potential Additional Annual Cost – Tax Impact</vt:lpstr>
      <vt:lpstr>Potential Additional Annual Cost - Impact</vt:lpstr>
      <vt:lpstr>Summary – Additional Cost Roads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Pitts</dc:creator>
  <cp:lastModifiedBy>Michelle Junkins</cp:lastModifiedBy>
  <cp:revision>66</cp:revision>
  <cp:lastPrinted>2022-09-13T18:50:06Z</cp:lastPrinted>
  <dcterms:created xsi:type="dcterms:W3CDTF">2017-03-02T17:43:29Z</dcterms:created>
  <dcterms:modified xsi:type="dcterms:W3CDTF">2024-04-17T14:55:26Z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0x01010068B1302D15EFB241BB0A409550C89A36</vt:lpwstr>
  </property>
</Properties>
</file>