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67" r:id="rId4"/>
    <p:sldId id="261" r:id="rId5"/>
    <p:sldId id="317" r:id="rId6"/>
    <p:sldId id="320" r:id="rId7"/>
    <p:sldId id="309" r:id="rId8"/>
    <p:sldId id="318" r:id="rId9"/>
    <p:sldId id="272" r:id="rId10"/>
    <p:sldId id="278" r:id="rId11"/>
    <p:sldId id="277" r:id="rId12"/>
    <p:sldId id="297" r:id="rId13"/>
    <p:sldId id="306" r:id="rId14"/>
    <p:sldId id="307" r:id="rId15"/>
    <p:sldId id="311" r:id="rId16"/>
    <p:sldId id="310" r:id="rId17"/>
    <p:sldId id="312" r:id="rId18"/>
    <p:sldId id="313" r:id="rId19"/>
    <p:sldId id="262" r:id="rId20"/>
    <p:sldId id="314" r:id="rId21"/>
    <p:sldId id="321" r:id="rId22"/>
    <p:sldId id="316" r:id="rId23"/>
    <p:sldId id="319" r:id="rId24"/>
    <p:sldId id="26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86" y="77"/>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7" d="100"/>
          <a:sy n="67" d="100"/>
        </p:scale>
        <p:origin x="-3336"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5" tIns="46583" rIns="93165" bIns="46583"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5" tIns="46583" rIns="93165" bIns="46583" rtlCol="0"/>
          <a:lstStyle>
            <a:lvl1pPr algn="r">
              <a:defRPr sz="1200"/>
            </a:lvl1pPr>
          </a:lstStyle>
          <a:p>
            <a:fld id="{E657E7AB-253A-2040-862B-2F0D4A185B47}" type="datetimeFigureOut">
              <a:rPr lang="en-US" smtClean="0"/>
              <a:t>2/21/2024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5" tIns="46583" rIns="93165"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5" tIns="46583" rIns="93165" bIns="46583" rtlCol="0" anchor="b"/>
          <a:lstStyle>
            <a:lvl1pPr algn="r">
              <a:defRPr sz="1200"/>
            </a:lvl1pPr>
          </a:lstStyle>
          <a:p>
            <a:fld id="{CF51239E-3D34-4147-882C-2E273AC1B086}" type="slidenum">
              <a:rPr lang="en-US" smtClean="0"/>
              <a:t>‹#›</a:t>
            </a:fld>
            <a:endParaRPr lang="en-US" dirty="0"/>
          </a:p>
        </p:txBody>
      </p:sp>
    </p:spTree>
    <p:extLst>
      <p:ext uri="{BB962C8B-B14F-4D97-AF65-F5344CB8AC3E}">
        <p14:creationId xmlns:p14="http://schemas.microsoft.com/office/powerpoint/2010/main" val="241646840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2T17:15:15.5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5" tIns="46583" rIns="93165" bIns="46583"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5" tIns="46583" rIns="93165" bIns="46583" rtlCol="0"/>
          <a:lstStyle>
            <a:lvl1pPr algn="r">
              <a:defRPr sz="1200"/>
            </a:lvl1pPr>
          </a:lstStyle>
          <a:p>
            <a:fld id="{02C7CC03-CF68-D04C-9F58-5A208D44790C}" type="datetimeFigureOut">
              <a:rPr lang="en-US" smtClean="0"/>
              <a:t>2/21/2024</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3165" tIns="46583" rIns="93165"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5" tIns="46583" rIns="93165"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5" tIns="46583" rIns="93165"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5" tIns="46583" rIns="93165" bIns="46583" rtlCol="0" anchor="b"/>
          <a:lstStyle>
            <a:lvl1pPr algn="r">
              <a:defRPr sz="1200"/>
            </a:lvl1pPr>
          </a:lstStyle>
          <a:p>
            <a:fld id="{F85A915A-4302-2842-88DC-B7B3AA403A54}" type="slidenum">
              <a:rPr lang="en-US" smtClean="0"/>
              <a:t>‹#›</a:t>
            </a:fld>
            <a:endParaRPr lang="en-US" dirty="0"/>
          </a:p>
        </p:txBody>
      </p:sp>
    </p:spTree>
    <p:extLst>
      <p:ext uri="{BB962C8B-B14F-4D97-AF65-F5344CB8AC3E}">
        <p14:creationId xmlns:p14="http://schemas.microsoft.com/office/powerpoint/2010/main" val="19870890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A915A-4302-2842-88DC-B7B3AA403A54}" type="slidenum">
              <a:rPr lang="en-US" smtClean="0"/>
              <a:t>2</a:t>
            </a:fld>
            <a:endParaRPr lang="en-US" dirty="0"/>
          </a:p>
        </p:txBody>
      </p:sp>
    </p:spTree>
    <p:extLst>
      <p:ext uri="{BB962C8B-B14F-4D97-AF65-F5344CB8AC3E}">
        <p14:creationId xmlns:p14="http://schemas.microsoft.com/office/powerpoint/2010/main" val="45523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4025895" y="1"/>
            <a:ext cx="3078627" cy="469501"/>
          </a:xfrm>
          <a:prstGeom prst="rect">
            <a:avLst/>
          </a:prstGeom>
          <a:noFill/>
          <a:ln w="12700">
            <a:noFill/>
            <a:miter lim="800000"/>
            <a:headEnd/>
            <a:tailEnd/>
          </a:ln>
        </p:spPr>
        <p:txBody>
          <a:bodyPr wrap="none" lIns="94221" tIns="47110" rIns="94221" bIns="47110" anchor="ctr"/>
          <a:lstStyle/>
          <a:p>
            <a:endParaRPr lang="en-US" altLang="en-US" dirty="0">
              <a:ea typeface="MS PGothic" pitchFamily="34" charset="-128"/>
            </a:endParaRPr>
          </a:p>
        </p:txBody>
      </p:sp>
      <p:sp>
        <p:nvSpPr>
          <p:cNvPr id="175107" name="Rectangle 4"/>
          <p:cNvSpPr>
            <a:spLocks noChangeArrowheads="1"/>
          </p:cNvSpPr>
          <p:nvPr/>
        </p:nvSpPr>
        <p:spPr bwMode="auto">
          <a:xfrm>
            <a:off x="0" y="8920509"/>
            <a:ext cx="3078627" cy="469501"/>
          </a:xfrm>
          <a:prstGeom prst="rect">
            <a:avLst/>
          </a:prstGeom>
          <a:noFill/>
          <a:ln w="12700">
            <a:noFill/>
            <a:miter lim="800000"/>
            <a:headEnd/>
            <a:tailEnd/>
          </a:ln>
        </p:spPr>
        <p:txBody>
          <a:bodyPr wrap="none" lIns="94221" tIns="47110" rIns="94221" bIns="47110" anchor="ctr"/>
          <a:lstStyle/>
          <a:p>
            <a:endParaRPr lang="en-US" altLang="en-US" dirty="0">
              <a:ea typeface="MS PGothic" pitchFamily="34" charset="-128"/>
            </a:endParaRPr>
          </a:p>
        </p:txBody>
      </p:sp>
      <p:sp>
        <p:nvSpPr>
          <p:cNvPr id="175108" name="Rectangle 5"/>
          <p:cNvSpPr>
            <a:spLocks noChangeArrowheads="1"/>
          </p:cNvSpPr>
          <p:nvPr/>
        </p:nvSpPr>
        <p:spPr bwMode="auto">
          <a:xfrm>
            <a:off x="0" y="1"/>
            <a:ext cx="3078627" cy="469501"/>
          </a:xfrm>
          <a:prstGeom prst="rect">
            <a:avLst/>
          </a:prstGeom>
          <a:noFill/>
          <a:ln w="12700">
            <a:noFill/>
            <a:miter lim="800000"/>
            <a:headEnd/>
            <a:tailEnd/>
          </a:ln>
        </p:spPr>
        <p:txBody>
          <a:bodyPr wrap="none" lIns="94221" tIns="47110" rIns="94221" bIns="47110" anchor="ctr"/>
          <a:lstStyle/>
          <a:p>
            <a:endParaRPr lang="en-US" altLang="en-US" dirty="0">
              <a:ea typeface="MS PGothic" pitchFamily="34" charset="-128"/>
            </a:endParaRPr>
          </a:p>
        </p:txBody>
      </p:sp>
      <p:sp>
        <p:nvSpPr>
          <p:cNvPr id="175109" name="Rectangle 6"/>
          <p:cNvSpPr>
            <a:spLocks noChangeArrowheads="1"/>
          </p:cNvSpPr>
          <p:nvPr/>
        </p:nvSpPr>
        <p:spPr bwMode="auto">
          <a:xfrm>
            <a:off x="4025895" y="1"/>
            <a:ext cx="3078627" cy="469501"/>
          </a:xfrm>
          <a:prstGeom prst="rect">
            <a:avLst/>
          </a:prstGeom>
          <a:noFill/>
          <a:ln w="12700">
            <a:noFill/>
            <a:miter lim="800000"/>
            <a:headEnd/>
            <a:tailEnd/>
          </a:ln>
        </p:spPr>
        <p:txBody>
          <a:bodyPr wrap="none" lIns="94221" tIns="47110" rIns="94221" bIns="47110" anchor="ctr"/>
          <a:lstStyle/>
          <a:p>
            <a:endParaRPr lang="en-US" altLang="en-US" dirty="0">
              <a:ea typeface="MS PGothic" pitchFamily="34" charset="-128"/>
            </a:endParaRPr>
          </a:p>
        </p:txBody>
      </p:sp>
      <p:sp>
        <p:nvSpPr>
          <p:cNvPr id="175110" name="Rectangle 8"/>
          <p:cNvSpPr>
            <a:spLocks noChangeArrowheads="1"/>
          </p:cNvSpPr>
          <p:nvPr/>
        </p:nvSpPr>
        <p:spPr bwMode="auto">
          <a:xfrm>
            <a:off x="0" y="8920509"/>
            <a:ext cx="3078627" cy="469501"/>
          </a:xfrm>
          <a:prstGeom prst="rect">
            <a:avLst/>
          </a:prstGeom>
          <a:noFill/>
          <a:ln w="12700">
            <a:noFill/>
            <a:miter lim="800000"/>
            <a:headEnd/>
            <a:tailEnd/>
          </a:ln>
        </p:spPr>
        <p:txBody>
          <a:bodyPr wrap="none" lIns="94221" tIns="47110" rIns="94221" bIns="47110" anchor="ctr"/>
          <a:lstStyle/>
          <a:p>
            <a:endParaRPr lang="en-US" altLang="en-US" dirty="0">
              <a:ea typeface="MS PGothic" pitchFamily="34" charset="-128"/>
            </a:endParaRPr>
          </a:p>
        </p:txBody>
      </p:sp>
      <p:sp>
        <p:nvSpPr>
          <p:cNvPr id="175111" name="Rectangle 9"/>
          <p:cNvSpPr>
            <a:spLocks noChangeArrowheads="1"/>
          </p:cNvSpPr>
          <p:nvPr/>
        </p:nvSpPr>
        <p:spPr bwMode="auto">
          <a:xfrm>
            <a:off x="0" y="1"/>
            <a:ext cx="3078627" cy="469501"/>
          </a:xfrm>
          <a:prstGeom prst="rect">
            <a:avLst/>
          </a:prstGeom>
          <a:noFill/>
          <a:ln w="12700">
            <a:noFill/>
            <a:miter lim="800000"/>
            <a:headEnd/>
            <a:tailEnd/>
          </a:ln>
        </p:spPr>
        <p:txBody>
          <a:bodyPr wrap="none" lIns="94221" tIns="47110" rIns="94221" bIns="47110" anchor="ctr"/>
          <a:lstStyle/>
          <a:p>
            <a:endParaRPr lang="en-US" altLang="en-US" dirty="0">
              <a:ea typeface="MS PGothic" pitchFamily="34" charset="-128"/>
            </a:endParaRPr>
          </a:p>
        </p:txBody>
      </p:sp>
      <p:sp>
        <p:nvSpPr>
          <p:cNvPr id="175112" name="Rectangle 10"/>
          <p:cNvSpPr>
            <a:spLocks noGrp="1" noRot="1" noChangeAspect="1" noChangeArrowheads="1" noTextEdit="1"/>
          </p:cNvSpPr>
          <p:nvPr>
            <p:ph type="sldImg"/>
          </p:nvPr>
        </p:nvSpPr>
        <p:spPr bwMode="auto">
          <a:xfrm>
            <a:off x="436563" y="711200"/>
            <a:ext cx="6232525" cy="3506788"/>
          </a:xfrm>
          <a:noFill/>
          <a:ln cap="flat">
            <a:solidFill>
              <a:schemeClr val="tx1"/>
            </a:solidFill>
            <a:miter lim="800000"/>
            <a:headEnd/>
            <a:tailEnd/>
          </a:ln>
        </p:spPr>
      </p:sp>
      <p:sp>
        <p:nvSpPr>
          <p:cNvPr id="175113" name="Rectangle 11"/>
          <p:cNvSpPr>
            <a:spLocks noGrp="1" noChangeArrowheads="1"/>
          </p:cNvSpPr>
          <p:nvPr>
            <p:ph type="body" idx="1"/>
          </p:nvPr>
        </p:nvSpPr>
        <p:spPr bwMode="auto">
          <a:xfrm>
            <a:off x="315759" y="4460255"/>
            <a:ext cx="6473008" cy="4929755"/>
          </a:xfrm>
          <a:noFill/>
        </p:spPr>
        <p:txBody>
          <a:bodyPr lIns="93240" tIns="45801" rIns="93240" bIns="45801"/>
          <a:lstStyle/>
          <a:p>
            <a:r>
              <a:rPr lang="en-US" dirty="0"/>
              <a:t>The fraud triangle is a model created by a criminologist that asserts the following </a:t>
            </a:r>
            <a:r>
              <a:rPr lang="en-US" i="1" dirty="0"/>
              <a:t>three </a:t>
            </a:r>
            <a:r>
              <a:rPr lang="en-US" dirty="0"/>
              <a:t>factors must exist for a person to commit fraud: opportunity, pressure, and rationalization.</a:t>
            </a:r>
          </a:p>
          <a:p>
            <a:endParaRPr lang="en-US" dirty="0"/>
          </a:p>
          <a:p>
            <a:r>
              <a:rPr lang="en-US" i="1" dirty="0"/>
              <a:t>Opportunity</a:t>
            </a:r>
            <a:r>
              <a:rPr lang="en-US" dirty="0"/>
              <a:t>. A person must be able to commit fraud with a low perceived risk of getting caught. </a:t>
            </a:r>
          </a:p>
          <a:p>
            <a:endParaRPr lang="en-US" dirty="0"/>
          </a:p>
          <a:p>
            <a:r>
              <a:rPr lang="en-US" i="1" dirty="0"/>
              <a:t>Pressure, </a:t>
            </a:r>
            <a:r>
              <a:rPr lang="en-US" dirty="0"/>
              <a:t>or incentive. A person must have pressure or have incentive to commit fraud. Examples are unpaid bills and addictions.</a:t>
            </a:r>
          </a:p>
          <a:p>
            <a:endParaRPr lang="en-US" dirty="0"/>
          </a:p>
          <a:p>
            <a:r>
              <a:rPr lang="en-US" i="1" dirty="0"/>
              <a:t>Rationalization, </a:t>
            </a:r>
            <a:r>
              <a:rPr lang="en-US" dirty="0"/>
              <a:t>or attitude. A person justifies fraud or does not see its criminal nature.</a:t>
            </a:r>
          </a:p>
          <a:p>
            <a:endParaRPr lang="en-US" dirty="0"/>
          </a:p>
          <a:p>
            <a:r>
              <a:rPr lang="en-US" dirty="0"/>
              <a:t>It is important to recognize that all three factors of the fraud triangle must usually exist for fraud to occur. The absence of one or more factors suggests fraud is unlikely. The key to stopping fraud is to focus on prevention. It is less expensive and more effective to prevent fraud from happening than it is to try to detect the crime. By the time the fraud is discovered, the money is gone. Additionally, it is costly and time-consuming to investigate a fraud.</a:t>
            </a:r>
          </a:p>
          <a:p>
            <a:endParaRPr lang="en-US" altLang="en-US" dirty="0"/>
          </a:p>
        </p:txBody>
      </p:sp>
    </p:spTree>
    <p:extLst>
      <p:ext uri="{BB962C8B-B14F-4D97-AF65-F5344CB8AC3E}">
        <p14:creationId xmlns:p14="http://schemas.microsoft.com/office/powerpoint/2010/main" val="100561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A915A-4302-2842-88DC-B7B3AA403A54}" type="slidenum">
              <a:rPr lang="en-US" smtClean="0"/>
              <a:t>24</a:t>
            </a:fld>
            <a:endParaRPr lang="en-US" dirty="0"/>
          </a:p>
        </p:txBody>
      </p:sp>
    </p:spTree>
    <p:extLst>
      <p:ext uri="{BB962C8B-B14F-4D97-AF65-F5344CB8AC3E}">
        <p14:creationId xmlns:p14="http://schemas.microsoft.com/office/powerpoint/2010/main" val="3648550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6260FE-D0F2-2B40-AAC1-3A8C8918722C}" type="datetime1">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FAB7F-FE02-4A2F-92A7-34E8B725275E}"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Tree>
    <p:extLst>
      <p:ext uri="{BB962C8B-B14F-4D97-AF65-F5344CB8AC3E}">
        <p14:creationId xmlns:p14="http://schemas.microsoft.com/office/powerpoint/2010/main" val="294169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FAB7F-FE02-4A2F-92A7-34E8B725275E}"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
        <p:nvSpPr>
          <p:cNvPr id="8" name="Slide Number Placeholder 5"/>
          <p:cNvSpPr txBox="1">
            <a:spLocks/>
          </p:cNvSpPr>
          <p:nvPr userDrawn="1"/>
        </p:nvSpPr>
        <p:spPr>
          <a:xfrm>
            <a:off x="829236" y="63294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19FAB7F-FE02-4A2F-92A7-34E8B725275E}" type="slidenum">
              <a:rPr lang="en-US" smtClean="0">
                <a:solidFill>
                  <a:schemeClr val="bg1"/>
                </a:solidFill>
              </a:rPr>
              <a:pPr algn="l"/>
              <a:t>‹#›</a:t>
            </a:fld>
            <a:endParaRPr lang="en-US" dirty="0">
              <a:solidFill>
                <a:schemeClr val="bg1"/>
              </a:solidFill>
            </a:endParaRPr>
          </a:p>
        </p:txBody>
      </p:sp>
    </p:spTree>
    <p:extLst>
      <p:ext uri="{BB962C8B-B14F-4D97-AF65-F5344CB8AC3E}">
        <p14:creationId xmlns:p14="http://schemas.microsoft.com/office/powerpoint/2010/main" val="35954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382F58-D748-C448-A666-7A570667F00C}" type="datetime1">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FAB7F-FE02-4A2F-92A7-34E8B725275E}" type="slidenum">
              <a:rPr lang="en-US" smtClean="0"/>
              <a:t>‹#›</a:t>
            </a:fld>
            <a:endParaRPr lang="en-US" dirty="0"/>
          </a:p>
        </p:txBody>
      </p:sp>
    </p:spTree>
    <p:extLst>
      <p:ext uri="{BB962C8B-B14F-4D97-AF65-F5344CB8AC3E}">
        <p14:creationId xmlns:p14="http://schemas.microsoft.com/office/powerpoint/2010/main" val="163668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870679-E717-FE4D-AE07-B95E7C2D339F}" type="datetime1">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FAB7F-FE02-4A2F-92A7-34E8B725275E}"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Tree>
    <p:extLst>
      <p:ext uri="{BB962C8B-B14F-4D97-AF65-F5344CB8AC3E}">
        <p14:creationId xmlns:p14="http://schemas.microsoft.com/office/powerpoint/2010/main" val="49148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E6A00F-0F45-6142-9190-4EBAE75223BA}" type="datetime1">
              <a:rPr lang="en-US" smtClean="0"/>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9FAB7F-FE02-4A2F-92A7-34E8B725275E}"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Tree>
    <p:extLst>
      <p:ext uri="{BB962C8B-B14F-4D97-AF65-F5344CB8AC3E}">
        <p14:creationId xmlns:p14="http://schemas.microsoft.com/office/powerpoint/2010/main" val="222099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9BEE8E-7BBF-654B-B9B1-4CABB879D37D}" type="datetime1">
              <a:rPr lang="en-US" smtClean="0"/>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9FAB7F-FE02-4A2F-92A7-34E8B725275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Tree>
    <p:extLst>
      <p:ext uri="{BB962C8B-B14F-4D97-AF65-F5344CB8AC3E}">
        <p14:creationId xmlns:p14="http://schemas.microsoft.com/office/powerpoint/2010/main" val="2107001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FDB24-8679-1646-ACE7-7E471DC250C9}" type="datetime1">
              <a:rPr lang="en-US" smtClean="0"/>
              <a:t>2/21/2024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9FAB7F-FE02-4A2F-92A7-34E8B725275E}"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Tree>
    <p:extLst>
      <p:ext uri="{BB962C8B-B14F-4D97-AF65-F5344CB8AC3E}">
        <p14:creationId xmlns:p14="http://schemas.microsoft.com/office/powerpoint/2010/main" val="270801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4BD578-A255-D74F-9996-7512C18D7654}" type="datetime1">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FAB7F-FE02-4A2F-92A7-34E8B725275E}"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Tree>
    <p:extLst>
      <p:ext uri="{BB962C8B-B14F-4D97-AF65-F5344CB8AC3E}">
        <p14:creationId xmlns:p14="http://schemas.microsoft.com/office/powerpoint/2010/main" val="166777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A30123-1053-A347-B9CF-7AAF378FB4B1}" type="datetime1">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FAB7F-FE02-4A2F-92A7-34E8B725275E}"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Tree>
    <p:extLst>
      <p:ext uri="{BB962C8B-B14F-4D97-AF65-F5344CB8AC3E}">
        <p14:creationId xmlns:p14="http://schemas.microsoft.com/office/powerpoint/2010/main" val="114695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0D1A9-B9A7-1B47-B3C8-604907958BBF}" type="datetime1">
              <a:rPr lang="en-US" smtClean="0"/>
              <a:t>2/21/2024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FAB7F-FE02-4A2F-92A7-34E8B725275E}" type="slidenum">
              <a:rPr lang="en-US" smtClean="0"/>
              <a:t>‹#›</a:t>
            </a:fld>
            <a:endParaRPr lang="en-US" dirty="0"/>
          </a:p>
        </p:txBody>
      </p:sp>
      <p:sp>
        <p:nvSpPr>
          <p:cNvPr id="7" name="Shape 414"/>
          <p:cNvSpPr/>
          <p:nvPr userDrawn="1"/>
        </p:nvSpPr>
        <p:spPr>
          <a:xfrm>
            <a:off x="1" y="6220864"/>
            <a:ext cx="12191999" cy="666334"/>
          </a:xfrm>
          <a:custGeom>
            <a:avLst/>
            <a:gdLst/>
            <a:ahLst/>
            <a:cxnLst/>
            <a:rect l="0" t="0" r="0" b="0"/>
            <a:pathLst>
              <a:path w="7999641" h="747840">
                <a:moveTo>
                  <a:pt x="0" y="0"/>
                </a:moveTo>
                <a:lnTo>
                  <a:pt x="7999641" y="0"/>
                </a:lnTo>
                <a:lnTo>
                  <a:pt x="7999641" y="747840"/>
                </a:lnTo>
                <a:lnTo>
                  <a:pt x="0" y="747840"/>
                </a:lnTo>
                <a:lnTo>
                  <a:pt x="0" y="0"/>
                </a:lnTo>
              </a:path>
            </a:pathLst>
          </a:custGeom>
          <a:solidFill>
            <a:srgbClr val="2E2F44"/>
          </a:solidFill>
          <a:ln w="0" cap="flat">
            <a:solidFill>
              <a:srgbClr val="022044"/>
            </a:solid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65220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Bank Gothic"/>
          <a:ea typeface="+mj-ea"/>
          <a:cs typeface="Bank Gothic"/>
        </a:defRPr>
      </a:lvl1pPr>
    </p:titleStyle>
    <p:bodyStyle>
      <a:lvl1pPr marL="228600" indent="-228600" algn="l" defTabSz="914400" rtl="0" eaLnBrk="1" latinLnBrk="0" hangingPunct="1">
        <a:lnSpc>
          <a:spcPct val="90000"/>
        </a:lnSpc>
        <a:spcBef>
          <a:spcPts val="1000"/>
        </a:spcBef>
        <a:buSzPct val="100000"/>
        <a:buFontTx/>
        <a:buBlip>
          <a:blip r:embed="rId11"/>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11"/>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11"/>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11"/>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11"/>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756" y="1081173"/>
            <a:ext cx="11854249" cy="1612600"/>
          </a:xfrm>
        </p:spPr>
        <p:txBody>
          <a:bodyPr>
            <a:normAutofit fontScale="90000"/>
          </a:bodyPr>
          <a:lstStyle/>
          <a:p>
            <a:r>
              <a:rPr lang="en-US" dirty="0"/>
              <a:t>Adams Township – Town of Sheridan</a:t>
            </a:r>
            <a:br>
              <a:rPr lang="en-US" dirty="0"/>
            </a:br>
            <a:r>
              <a:rPr lang="en-US" dirty="0"/>
              <a:t>Proposed Reorganization</a:t>
            </a:r>
          </a:p>
        </p:txBody>
      </p:sp>
      <p:sp>
        <p:nvSpPr>
          <p:cNvPr id="3" name="Subtitle 2"/>
          <p:cNvSpPr>
            <a:spLocks noGrp="1"/>
          </p:cNvSpPr>
          <p:nvPr>
            <p:ph type="subTitle" idx="1"/>
          </p:nvPr>
        </p:nvSpPr>
        <p:spPr>
          <a:xfrm>
            <a:off x="1524000" y="3237469"/>
            <a:ext cx="9144000" cy="2053281"/>
          </a:xfrm>
        </p:spPr>
        <p:txBody>
          <a:bodyPr>
            <a:normAutofit/>
          </a:bodyPr>
          <a:lstStyle/>
          <a:p>
            <a:r>
              <a:rPr lang="en-US" dirty="0"/>
              <a:t>Fiscal Impacts of the Proposed Reorganization</a:t>
            </a:r>
          </a:p>
          <a:p>
            <a:r>
              <a:rPr lang="en-US" dirty="0"/>
              <a:t>February 21, 2024</a:t>
            </a:r>
          </a:p>
          <a:p>
            <a:r>
              <a:rPr lang="en-US" dirty="0"/>
              <a:t>James P. Higgins, CPA, CGMA</a:t>
            </a:r>
          </a:p>
          <a:p>
            <a:r>
              <a:rPr lang="en-US" i="1" dirty="0"/>
              <a:t>Partner, LWG CPAs &amp; Advisors</a:t>
            </a:r>
          </a:p>
        </p:txBody>
      </p:sp>
    </p:spTree>
    <p:extLst>
      <p:ext uri="{BB962C8B-B14F-4D97-AF65-F5344CB8AC3E}">
        <p14:creationId xmlns:p14="http://schemas.microsoft.com/office/powerpoint/2010/main" val="1584067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Rates &amp; Levies</a:t>
            </a:r>
          </a:p>
        </p:txBody>
      </p:sp>
      <p:sp>
        <p:nvSpPr>
          <p:cNvPr id="3" name="Content Placeholder 2"/>
          <p:cNvSpPr>
            <a:spLocks noGrp="1"/>
          </p:cNvSpPr>
          <p:nvPr>
            <p:ph idx="1"/>
          </p:nvPr>
        </p:nvSpPr>
        <p:spPr>
          <a:xfrm>
            <a:off x="838200" y="1825625"/>
            <a:ext cx="10515600" cy="3520732"/>
          </a:xfrm>
        </p:spPr>
        <p:txBody>
          <a:bodyPr/>
          <a:lstStyle/>
          <a:p>
            <a:r>
              <a:rPr lang="en-US" dirty="0"/>
              <a:t>Two types of control</a:t>
            </a:r>
          </a:p>
          <a:p>
            <a:pPr lvl="2"/>
            <a:r>
              <a:rPr lang="en-US" dirty="0"/>
              <a:t>Levy Controlled</a:t>
            </a:r>
          </a:p>
          <a:p>
            <a:pPr lvl="4"/>
            <a:r>
              <a:rPr lang="en-US" dirty="0"/>
              <a:t>Levy remains constant (or modestly adjusted)</a:t>
            </a:r>
          </a:p>
          <a:p>
            <a:pPr lvl="4"/>
            <a:r>
              <a:rPr lang="en-US" dirty="0"/>
              <a:t>Levy / (NAV/100) = rate</a:t>
            </a:r>
          </a:p>
          <a:p>
            <a:pPr lvl="5"/>
            <a:r>
              <a:rPr lang="en-US" dirty="0"/>
              <a:t>As NAV grows – rate decreases</a:t>
            </a:r>
          </a:p>
          <a:p>
            <a:pPr lvl="5"/>
            <a:r>
              <a:rPr lang="en-US" dirty="0"/>
              <a:t>As NAV shrinks – rate increases</a:t>
            </a:r>
          </a:p>
          <a:p>
            <a:pPr lvl="2"/>
            <a:r>
              <a:rPr lang="en-US" dirty="0"/>
              <a:t>Rate Controlled</a:t>
            </a:r>
          </a:p>
          <a:p>
            <a:pPr lvl="4"/>
            <a:r>
              <a:rPr lang="en-US" dirty="0"/>
              <a:t>Tax Rate is fixed and amount raised fluctuates with NAV</a:t>
            </a:r>
          </a:p>
          <a:p>
            <a:pPr lvl="5"/>
            <a:r>
              <a:rPr lang="en-US" dirty="0"/>
              <a:t>As NAV grows – revenues increase</a:t>
            </a:r>
          </a:p>
          <a:p>
            <a:pPr lvl="5"/>
            <a:r>
              <a:rPr lang="en-US" dirty="0"/>
              <a:t>As NAV shrinks – revenues decrease</a:t>
            </a:r>
          </a:p>
          <a:p>
            <a:pPr marL="0" indent="0">
              <a:buNone/>
            </a:pPr>
            <a:endParaRPr lang="en-US" dirty="0"/>
          </a:p>
        </p:txBody>
      </p:sp>
    </p:spTree>
    <p:extLst>
      <p:ext uri="{BB962C8B-B14F-4D97-AF65-F5344CB8AC3E}">
        <p14:creationId xmlns:p14="http://schemas.microsoft.com/office/powerpoint/2010/main" val="3031740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Rates &amp; Levies</a:t>
            </a:r>
          </a:p>
        </p:txBody>
      </p:sp>
      <p:sp>
        <p:nvSpPr>
          <p:cNvPr id="3" name="Content Placeholder 2"/>
          <p:cNvSpPr>
            <a:spLocks noGrp="1"/>
          </p:cNvSpPr>
          <p:nvPr>
            <p:ph idx="1"/>
          </p:nvPr>
        </p:nvSpPr>
        <p:spPr/>
        <p:txBody>
          <a:bodyPr/>
          <a:lstStyle/>
          <a:p>
            <a:r>
              <a:rPr lang="en-US" dirty="0"/>
              <a:t>Most property tax based funds are levy controlled</a:t>
            </a:r>
          </a:p>
          <a:p>
            <a:r>
              <a:rPr lang="en-US" dirty="0"/>
              <a:t>Rate controlled funds</a:t>
            </a:r>
          </a:p>
          <a:p>
            <a:pPr lvl="2"/>
            <a:r>
              <a:rPr lang="en-US" dirty="0"/>
              <a:t>Cumulative Funds</a:t>
            </a:r>
          </a:p>
          <a:p>
            <a:pPr lvl="3"/>
            <a:r>
              <a:rPr lang="en-US" dirty="0"/>
              <a:t>Hamilton County: </a:t>
            </a:r>
          </a:p>
          <a:p>
            <a:pPr lvl="4"/>
            <a:r>
              <a:rPr lang="en-US" dirty="0"/>
              <a:t>Cumulative Court House</a:t>
            </a:r>
          </a:p>
          <a:p>
            <a:pPr lvl="4"/>
            <a:r>
              <a:rPr lang="en-US" dirty="0"/>
              <a:t>County Major Bridge </a:t>
            </a:r>
          </a:p>
          <a:p>
            <a:pPr lvl="4"/>
            <a:r>
              <a:rPr lang="en-US" dirty="0"/>
              <a:t>Cumulative Capital Development</a:t>
            </a:r>
          </a:p>
          <a:p>
            <a:pPr lvl="3"/>
            <a:r>
              <a:rPr lang="en-US" dirty="0"/>
              <a:t>Town of Sheridan</a:t>
            </a:r>
          </a:p>
          <a:p>
            <a:pPr lvl="4"/>
            <a:r>
              <a:rPr lang="en-US" dirty="0"/>
              <a:t>Cumulative Capital Development</a:t>
            </a:r>
          </a:p>
          <a:p>
            <a:pPr lvl="3"/>
            <a:r>
              <a:rPr lang="en-US" dirty="0"/>
              <a:t>Adams Township</a:t>
            </a:r>
          </a:p>
          <a:p>
            <a:pPr lvl="4"/>
            <a:r>
              <a:rPr lang="en-US" dirty="0"/>
              <a:t>Cumulative Fire</a:t>
            </a:r>
          </a:p>
          <a:p>
            <a:pPr marL="0" indent="0">
              <a:buNone/>
            </a:pPr>
            <a:endParaRPr lang="en-US" dirty="0"/>
          </a:p>
        </p:txBody>
      </p:sp>
    </p:spTree>
    <p:extLst>
      <p:ext uri="{BB962C8B-B14F-4D97-AF65-F5344CB8AC3E}">
        <p14:creationId xmlns:p14="http://schemas.microsoft.com/office/powerpoint/2010/main" val="296201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67CF-592F-5BF5-A45A-9922721BB087}"/>
              </a:ext>
            </a:extLst>
          </p:cNvPr>
          <p:cNvSpPr>
            <a:spLocks noGrp="1"/>
          </p:cNvSpPr>
          <p:nvPr>
            <p:ph type="title"/>
          </p:nvPr>
        </p:nvSpPr>
        <p:spPr/>
        <p:txBody>
          <a:bodyPr/>
          <a:lstStyle/>
          <a:p>
            <a:r>
              <a:rPr lang="en-US" dirty="0"/>
              <a:t>Property Tax Caps</a:t>
            </a:r>
          </a:p>
        </p:txBody>
      </p:sp>
      <p:sp>
        <p:nvSpPr>
          <p:cNvPr id="3" name="Content Placeholder 2">
            <a:extLst>
              <a:ext uri="{FF2B5EF4-FFF2-40B4-BE49-F238E27FC236}">
                <a16:creationId xmlns:a16="http://schemas.microsoft.com/office/drawing/2014/main" id="{03CAA213-5893-126D-0B07-486393CB0DC3}"/>
              </a:ext>
            </a:extLst>
          </p:cNvPr>
          <p:cNvSpPr>
            <a:spLocks noGrp="1"/>
          </p:cNvSpPr>
          <p:nvPr>
            <p:ph idx="1"/>
          </p:nvPr>
        </p:nvSpPr>
        <p:spPr/>
        <p:txBody>
          <a:bodyPr/>
          <a:lstStyle/>
          <a:p>
            <a:r>
              <a:rPr lang="en-US" dirty="0"/>
              <a:t>Constitutionally Set – by property class</a:t>
            </a:r>
          </a:p>
          <a:p>
            <a:pPr lvl="2"/>
            <a:r>
              <a:rPr lang="en-US" dirty="0"/>
              <a:t>Residential Homestead	- 1% of NAV</a:t>
            </a:r>
          </a:p>
          <a:p>
            <a:pPr lvl="2"/>
            <a:r>
              <a:rPr lang="en-US" dirty="0"/>
              <a:t>Non-Homestead &amp; Ag	- 2% of NAV</a:t>
            </a:r>
          </a:p>
          <a:p>
            <a:pPr lvl="2"/>
            <a:r>
              <a:rPr lang="en-US" dirty="0"/>
              <a:t>Commercial/Industrial 	- 3% of NAV</a:t>
            </a:r>
          </a:p>
          <a:p>
            <a:pPr marL="0" indent="0">
              <a:buNone/>
            </a:pPr>
            <a:endParaRPr lang="en-US" dirty="0"/>
          </a:p>
        </p:txBody>
      </p:sp>
    </p:spTree>
    <p:extLst>
      <p:ext uri="{BB962C8B-B14F-4D97-AF65-F5344CB8AC3E}">
        <p14:creationId xmlns:p14="http://schemas.microsoft.com/office/powerpoint/2010/main" val="176577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2EEC7-0E5C-1946-3F9B-257D6F8AE9AA}"/>
              </a:ext>
            </a:extLst>
          </p:cNvPr>
          <p:cNvSpPr>
            <a:spLocks noGrp="1"/>
          </p:cNvSpPr>
          <p:nvPr>
            <p:ph type="title"/>
          </p:nvPr>
        </p:nvSpPr>
        <p:spPr/>
        <p:txBody>
          <a:bodyPr/>
          <a:lstStyle/>
          <a:p>
            <a:r>
              <a:rPr lang="en-US" dirty="0"/>
              <a:t>2022 vs 2023 Property Taxes</a:t>
            </a:r>
          </a:p>
        </p:txBody>
      </p:sp>
      <p:sp>
        <p:nvSpPr>
          <p:cNvPr id="3" name="Content Placeholder 2">
            <a:extLst>
              <a:ext uri="{FF2B5EF4-FFF2-40B4-BE49-F238E27FC236}">
                <a16:creationId xmlns:a16="http://schemas.microsoft.com/office/drawing/2014/main" id="{D1EC1496-9FCD-C551-DCA5-D5D425D8F276}"/>
              </a:ext>
            </a:extLst>
          </p:cNvPr>
          <p:cNvSpPr>
            <a:spLocks noGrp="1"/>
          </p:cNvSpPr>
          <p:nvPr>
            <p:ph idx="1"/>
          </p:nvPr>
        </p:nvSpPr>
        <p:spPr/>
        <p:txBody>
          <a:bodyPr>
            <a:normAutofit/>
          </a:bodyPr>
          <a:lstStyle/>
          <a:p>
            <a:r>
              <a:rPr lang="en-US" dirty="0"/>
              <a:t>2022 NAV Increases to 2023 Tax Increases</a:t>
            </a:r>
          </a:p>
          <a:p>
            <a:r>
              <a:rPr lang="en-US" dirty="0"/>
              <a:t>2022 Pay 2023 NAV’s rose 16-22% (avg)</a:t>
            </a:r>
          </a:p>
          <a:p>
            <a:r>
              <a:rPr lang="en-US" dirty="0"/>
              <a:t>2023 Maximum Levy Increase 5%</a:t>
            </a:r>
          </a:p>
          <a:p>
            <a:r>
              <a:rPr lang="en-US" dirty="0"/>
              <a:t>Levy Controlled Funds would see a lower tax rate (AV growth &gt; Levy Growth)</a:t>
            </a:r>
          </a:p>
          <a:p>
            <a:r>
              <a:rPr lang="en-US" dirty="0"/>
              <a:t>Why did tax bills increase?</a:t>
            </a:r>
          </a:p>
          <a:p>
            <a:pPr marL="0" indent="0">
              <a:buNone/>
            </a:pPr>
            <a:endParaRPr lang="en-US" dirty="0"/>
          </a:p>
        </p:txBody>
      </p:sp>
    </p:spTree>
    <p:extLst>
      <p:ext uri="{BB962C8B-B14F-4D97-AF65-F5344CB8AC3E}">
        <p14:creationId xmlns:p14="http://schemas.microsoft.com/office/powerpoint/2010/main" val="227069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2EEC7-0E5C-1946-3F9B-257D6F8AE9AA}"/>
              </a:ext>
            </a:extLst>
          </p:cNvPr>
          <p:cNvSpPr>
            <a:spLocks noGrp="1"/>
          </p:cNvSpPr>
          <p:nvPr>
            <p:ph type="title"/>
          </p:nvPr>
        </p:nvSpPr>
        <p:spPr/>
        <p:txBody>
          <a:bodyPr/>
          <a:lstStyle/>
          <a:p>
            <a:r>
              <a:rPr lang="en-US" dirty="0"/>
              <a:t>2022 vs 2023 Property Taxes</a:t>
            </a:r>
          </a:p>
        </p:txBody>
      </p:sp>
      <p:sp>
        <p:nvSpPr>
          <p:cNvPr id="4" name="Text Placeholder 3">
            <a:extLst>
              <a:ext uri="{FF2B5EF4-FFF2-40B4-BE49-F238E27FC236}">
                <a16:creationId xmlns:a16="http://schemas.microsoft.com/office/drawing/2014/main" id="{21138D50-DA41-2B9C-4DDE-3214CE118D79}"/>
              </a:ext>
            </a:extLst>
          </p:cNvPr>
          <p:cNvSpPr>
            <a:spLocks noGrp="1"/>
          </p:cNvSpPr>
          <p:nvPr>
            <p:ph type="body" idx="1"/>
          </p:nvPr>
        </p:nvSpPr>
        <p:spPr>
          <a:xfrm>
            <a:off x="839788" y="1681163"/>
            <a:ext cx="5157787" cy="487879"/>
          </a:xfrm>
        </p:spPr>
        <p:txBody>
          <a:bodyPr/>
          <a:lstStyle/>
          <a:p>
            <a:r>
              <a:rPr lang="en-US" dirty="0"/>
              <a:t>2022</a:t>
            </a:r>
          </a:p>
        </p:txBody>
      </p:sp>
      <p:sp>
        <p:nvSpPr>
          <p:cNvPr id="5" name="Content Placeholder 4">
            <a:extLst>
              <a:ext uri="{FF2B5EF4-FFF2-40B4-BE49-F238E27FC236}">
                <a16:creationId xmlns:a16="http://schemas.microsoft.com/office/drawing/2014/main" id="{496ECD04-032F-EB66-6A01-9A2805E56670}"/>
              </a:ext>
            </a:extLst>
          </p:cNvPr>
          <p:cNvSpPr>
            <a:spLocks noGrp="1"/>
          </p:cNvSpPr>
          <p:nvPr>
            <p:ph sz="half" idx="2"/>
          </p:nvPr>
        </p:nvSpPr>
        <p:spPr/>
        <p:txBody>
          <a:bodyPr/>
          <a:lstStyle/>
          <a:p>
            <a:r>
              <a:rPr lang="en-US" dirty="0"/>
              <a:t>GAV     $211,400</a:t>
            </a:r>
          </a:p>
          <a:p>
            <a:r>
              <a:rPr lang="en-US" dirty="0"/>
              <a:t>NAV	    $105,265</a:t>
            </a:r>
          </a:p>
          <a:p>
            <a:r>
              <a:rPr lang="en-US" dirty="0"/>
              <a:t>Tax Rate  $3.0514</a:t>
            </a:r>
          </a:p>
          <a:p>
            <a:r>
              <a:rPr lang="en-US" dirty="0"/>
              <a:t>Gross Tax  $2,744.60</a:t>
            </a:r>
          </a:p>
          <a:p>
            <a:r>
              <a:rPr lang="en-US" dirty="0"/>
              <a:t>Circuit Breaker Cap</a:t>
            </a:r>
          </a:p>
          <a:p>
            <a:pPr marL="457200" lvl="1" indent="0">
              <a:buNone/>
            </a:pPr>
            <a:r>
              <a:rPr lang="en-US" sz="2800" dirty="0"/>
              <a:t>         $2,114</a:t>
            </a:r>
            <a:r>
              <a:rPr lang="en-US" sz="2000" dirty="0"/>
              <a:t>		</a:t>
            </a:r>
          </a:p>
          <a:p>
            <a:endParaRPr lang="en-US" dirty="0"/>
          </a:p>
        </p:txBody>
      </p:sp>
      <p:sp>
        <p:nvSpPr>
          <p:cNvPr id="6" name="Text Placeholder 5">
            <a:extLst>
              <a:ext uri="{FF2B5EF4-FFF2-40B4-BE49-F238E27FC236}">
                <a16:creationId xmlns:a16="http://schemas.microsoft.com/office/drawing/2014/main" id="{F5AB707A-C957-2765-513C-D747AC927B1D}"/>
              </a:ext>
            </a:extLst>
          </p:cNvPr>
          <p:cNvSpPr>
            <a:spLocks noGrp="1"/>
          </p:cNvSpPr>
          <p:nvPr>
            <p:ph type="body" sz="quarter" idx="3"/>
          </p:nvPr>
        </p:nvSpPr>
        <p:spPr>
          <a:xfrm>
            <a:off x="6172200" y="1681163"/>
            <a:ext cx="5183188" cy="487879"/>
          </a:xfrm>
        </p:spPr>
        <p:txBody>
          <a:bodyPr/>
          <a:lstStyle/>
          <a:p>
            <a:r>
              <a:rPr lang="en-US" dirty="0"/>
              <a:t>2023</a:t>
            </a:r>
          </a:p>
        </p:txBody>
      </p:sp>
      <p:sp>
        <p:nvSpPr>
          <p:cNvPr id="7" name="Content Placeholder 6">
            <a:extLst>
              <a:ext uri="{FF2B5EF4-FFF2-40B4-BE49-F238E27FC236}">
                <a16:creationId xmlns:a16="http://schemas.microsoft.com/office/drawing/2014/main" id="{9187DB89-A1CB-4DDE-4E6E-DF8FDA23B946}"/>
              </a:ext>
            </a:extLst>
          </p:cNvPr>
          <p:cNvSpPr>
            <a:spLocks noGrp="1"/>
          </p:cNvSpPr>
          <p:nvPr>
            <p:ph sz="quarter" idx="4"/>
          </p:nvPr>
        </p:nvSpPr>
        <p:spPr/>
        <p:txBody>
          <a:bodyPr/>
          <a:lstStyle/>
          <a:p>
            <a:r>
              <a:rPr lang="en-US" sz="2800" dirty="0"/>
              <a:t>GAV $249,800 	    18.16%</a:t>
            </a:r>
          </a:p>
          <a:p>
            <a:r>
              <a:rPr lang="en-US" sz="2800" dirty="0"/>
              <a:t>NAV $130,225         23.74%	</a:t>
            </a:r>
          </a:p>
          <a:p>
            <a:r>
              <a:rPr lang="en-US" sz="2800" dirty="0"/>
              <a:t>Tax Rate  $2.8023     -8.16%</a:t>
            </a:r>
          </a:p>
          <a:p>
            <a:r>
              <a:rPr lang="en-US" sz="2800" dirty="0"/>
              <a:t>Gross Tax $3,277.46  19.41%</a:t>
            </a:r>
          </a:p>
          <a:p>
            <a:r>
              <a:rPr lang="en-US" sz="2800" dirty="0"/>
              <a:t>Circuit Breaker Cap</a:t>
            </a:r>
          </a:p>
          <a:p>
            <a:pPr marL="0" indent="0">
              <a:buNone/>
            </a:pPr>
            <a:r>
              <a:rPr lang="en-US" sz="2800" dirty="0"/>
              <a:t>	        </a:t>
            </a:r>
            <a:r>
              <a:rPr lang="en-US" dirty="0"/>
              <a:t>$2,498          18.20%</a:t>
            </a:r>
          </a:p>
          <a:p>
            <a:pPr>
              <a:buFont typeface="Wingdings" panose="05000000000000000000" pitchFamily="2" charset="2"/>
              <a:buChar char="Ø"/>
            </a:pPr>
            <a:r>
              <a:rPr lang="en-US" sz="2800" dirty="0">
                <a:highlight>
                  <a:srgbClr val="FFFF00"/>
                </a:highlight>
              </a:rPr>
              <a:t>Additional Taxes $384</a:t>
            </a:r>
          </a:p>
          <a:p>
            <a:pPr marL="0" indent="0">
              <a:buNone/>
            </a:pPr>
            <a:endParaRPr lang="en-US" dirty="0"/>
          </a:p>
          <a:p>
            <a:endParaRPr lang="en-US" dirty="0"/>
          </a:p>
        </p:txBody>
      </p:sp>
    </p:spTree>
    <p:extLst>
      <p:ext uri="{BB962C8B-B14F-4D97-AF65-F5344CB8AC3E}">
        <p14:creationId xmlns:p14="http://schemas.microsoft.com/office/powerpoint/2010/main" val="585649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F86B6-5794-467A-6065-5829CE88B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650F2D-83A7-12B2-42E5-9E32D73C2BBA}"/>
              </a:ext>
            </a:extLst>
          </p:cNvPr>
          <p:cNvSpPr>
            <a:spLocks noGrp="1"/>
          </p:cNvSpPr>
          <p:nvPr>
            <p:ph type="title"/>
          </p:nvPr>
        </p:nvSpPr>
        <p:spPr/>
        <p:txBody>
          <a:bodyPr/>
          <a:lstStyle/>
          <a:p>
            <a:pPr algn="ctr"/>
            <a:r>
              <a:rPr lang="en-US" dirty="0"/>
              <a:t>Current Tax Rates – Pay 2024 </a:t>
            </a:r>
            <a:br>
              <a:rPr lang="en-US" dirty="0"/>
            </a:br>
            <a:r>
              <a:rPr lang="en-US" dirty="0"/>
              <a:t>Town and Township Districts (all units)</a:t>
            </a:r>
          </a:p>
        </p:txBody>
      </p:sp>
      <p:sp>
        <p:nvSpPr>
          <p:cNvPr id="5" name="Text Placeholder 4">
            <a:extLst>
              <a:ext uri="{FF2B5EF4-FFF2-40B4-BE49-F238E27FC236}">
                <a16:creationId xmlns:a16="http://schemas.microsoft.com/office/drawing/2014/main" id="{5D181E42-136D-8F95-C391-D82E8A78A1A5}"/>
              </a:ext>
            </a:extLst>
          </p:cNvPr>
          <p:cNvSpPr>
            <a:spLocks noGrp="1"/>
          </p:cNvSpPr>
          <p:nvPr>
            <p:ph type="body" idx="1"/>
          </p:nvPr>
        </p:nvSpPr>
        <p:spPr/>
        <p:txBody>
          <a:bodyPr/>
          <a:lstStyle/>
          <a:p>
            <a:r>
              <a:rPr lang="en-US" u="sng" dirty="0"/>
              <a:t>Town of Sheridan</a:t>
            </a:r>
          </a:p>
        </p:txBody>
      </p:sp>
      <p:sp>
        <p:nvSpPr>
          <p:cNvPr id="6" name="Content Placeholder 5">
            <a:extLst>
              <a:ext uri="{FF2B5EF4-FFF2-40B4-BE49-F238E27FC236}">
                <a16:creationId xmlns:a16="http://schemas.microsoft.com/office/drawing/2014/main" id="{6AD5DFD2-C2BD-8676-88B9-30B84A0E5F88}"/>
              </a:ext>
            </a:extLst>
          </p:cNvPr>
          <p:cNvSpPr>
            <a:spLocks noGrp="1"/>
          </p:cNvSpPr>
          <p:nvPr>
            <p:ph sz="half" idx="2"/>
          </p:nvPr>
        </p:nvSpPr>
        <p:spPr/>
        <p:txBody>
          <a:bodyPr>
            <a:normAutofit/>
          </a:bodyPr>
          <a:lstStyle/>
          <a:p>
            <a:r>
              <a:rPr lang="en-US" dirty="0"/>
              <a:t>Town of Sheridan		$1.1115</a:t>
            </a:r>
          </a:p>
          <a:p>
            <a:r>
              <a:rPr lang="en-US" dirty="0"/>
              <a:t>Adams</a:t>
            </a:r>
            <a:r>
              <a:rPr lang="en-US" b="1" dirty="0"/>
              <a:t> </a:t>
            </a:r>
            <a:r>
              <a:rPr lang="en-US" dirty="0"/>
              <a:t>Township		    .0326</a:t>
            </a:r>
          </a:p>
          <a:p>
            <a:r>
              <a:rPr lang="en-US" dirty="0"/>
              <a:t>County			    .2737</a:t>
            </a:r>
          </a:p>
          <a:p>
            <a:r>
              <a:rPr lang="en-US" dirty="0"/>
              <a:t>School			  1.3340</a:t>
            </a:r>
          </a:p>
          <a:p>
            <a:r>
              <a:rPr lang="en-US" dirty="0"/>
              <a:t>Library			    .0725</a:t>
            </a:r>
          </a:p>
          <a:p>
            <a:r>
              <a:rPr lang="en-US" dirty="0"/>
              <a:t>Co. Solid Waste		</a:t>
            </a:r>
            <a:r>
              <a:rPr lang="en-US" u="sng" dirty="0"/>
              <a:t>    .0025</a:t>
            </a:r>
          </a:p>
          <a:p>
            <a:pPr marL="457200" lvl="1" indent="0">
              <a:buNone/>
            </a:pPr>
            <a:r>
              <a:rPr lang="en-US" b="1" dirty="0"/>
              <a:t>Total			$2.8268</a:t>
            </a:r>
          </a:p>
        </p:txBody>
      </p:sp>
      <p:sp>
        <p:nvSpPr>
          <p:cNvPr id="7" name="Text Placeholder 6">
            <a:extLst>
              <a:ext uri="{FF2B5EF4-FFF2-40B4-BE49-F238E27FC236}">
                <a16:creationId xmlns:a16="http://schemas.microsoft.com/office/drawing/2014/main" id="{89F627E8-FB4D-FB81-8FDA-32CAD0099433}"/>
              </a:ext>
            </a:extLst>
          </p:cNvPr>
          <p:cNvSpPr>
            <a:spLocks noGrp="1"/>
          </p:cNvSpPr>
          <p:nvPr>
            <p:ph type="body" sz="quarter" idx="3"/>
          </p:nvPr>
        </p:nvSpPr>
        <p:spPr/>
        <p:txBody>
          <a:bodyPr/>
          <a:lstStyle/>
          <a:p>
            <a:r>
              <a:rPr lang="en-US" u="sng" dirty="0"/>
              <a:t>Unincorporated Adams Township</a:t>
            </a:r>
          </a:p>
        </p:txBody>
      </p:sp>
      <p:sp>
        <p:nvSpPr>
          <p:cNvPr id="8" name="Content Placeholder 7">
            <a:extLst>
              <a:ext uri="{FF2B5EF4-FFF2-40B4-BE49-F238E27FC236}">
                <a16:creationId xmlns:a16="http://schemas.microsoft.com/office/drawing/2014/main" id="{A933B7C5-B9FF-FF04-1C04-A531DF74F3E2}"/>
              </a:ext>
            </a:extLst>
          </p:cNvPr>
          <p:cNvSpPr>
            <a:spLocks noGrp="1"/>
          </p:cNvSpPr>
          <p:nvPr>
            <p:ph sz="quarter" idx="4"/>
          </p:nvPr>
        </p:nvSpPr>
        <p:spPr/>
        <p:txBody>
          <a:bodyPr>
            <a:normAutofit/>
          </a:bodyPr>
          <a:lstStyle/>
          <a:p>
            <a:r>
              <a:rPr lang="en-US" dirty="0"/>
              <a:t>Adams Twp		$.1660</a:t>
            </a:r>
          </a:p>
          <a:p>
            <a:r>
              <a:rPr lang="en-US" dirty="0"/>
              <a:t>County			   .2737</a:t>
            </a:r>
          </a:p>
          <a:p>
            <a:r>
              <a:rPr lang="en-US" dirty="0"/>
              <a:t>School			1.3340</a:t>
            </a:r>
          </a:p>
          <a:p>
            <a:r>
              <a:rPr lang="en-US" dirty="0"/>
              <a:t>Library			  .0725</a:t>
            </a:r>
          </a:p>
          <a:p>
            <a:r>
              <a:rPr lang="en-US" dirty="0"/>
              <a:t>Co. Solid Waste		</a:t>
            </a:r>
            <a:r>
              <a:rPr lang="en-US" u="sng" dirty="0"/>
              <a:t>  .0025</a:t>
            </a:r>
          </a:p>
          <a:p>
            <a:pPr marL="457200" lvl="1" indent="0">
              <a:buNone/>
            </a:pPr>
            <a:r>
              <a:rPr lang="en-US" dirty="0"/>
              <a:t>	</a:t>
            </a:r>
            <a:r>
              <a:rPr lang="en-US" b="1" dirty="0"/>
              <a:t>Total</a:t>
            </a:r>
            <a:r>
              <a:rPr lang="en-US" dirty="0"/>
              <a:t>		</a:t>
            </a:r>
            <a:r>
              <a:rPr lang="en-US" b="1" dirty="0"/>
              <a:t>            $1.8487</a:t>
            </a:r>
          </a:p>
        </p:txBody>
      </p:sp>
    </p:spTree>
    <p:extLst>
      <p:ext uri="{BB962C8B-B14F-4D97-AF65-F5344CB8AC3E}">
        <p14:creationId xmlns:p14="http://schemas.microsoft.com/office/powerpoint/2010/main" val="4166759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763B14-A1E8-F3EB-877E-2EFDD79FF9BA}"/>
              </a:ext>
            </a:extLst>
          </p:cNvPr>
          <p:cNvSpPr>
            <a:spLocks noGrp="1"/>
          </p:cNvSpPr>
          <p:nvPr>
            <p:ph type="title"/>
          </p:nvPr>
        </p:nvSpPr>
        <p:spPr/>
        <p:txBody>
          <a:bodyPr/>
          <a:lstStyle/>
          <a:p>
            <a:pPr algn="ctr"/>
            <a:r>
              <a:rPr lang="en-US" dirty="0"/>
              <a:t>Current Tax Rates – Pay 2024 </a:t>
            </a:r>
            <a:br>
              <a:rPr lang="en-US" dirty="0"/>
            </a:br>
            <a:r>
              <a:rPr lang="en-US" dirty="0"/>
              <a:t>Town and Township Only</a:t>
            </a:r>
          </a:p>
        </p:txBody>
      </p:sp>
      <p:sp>
        <p:nvSpPr>
          <p:cNvPr id="5" name="Text Placeholder 4">
            <a:extLst>
              <a:ext uri="{FF2B5EF4-FFF2-40B4-BE49-F238E27FC236}">
                <a16:creationId xmlns:a16="http://schemas.microsoft.com/office/drawing/2014/main" id="{3F82067D-D21C-C02B-5E9F-1013D19A4ED8}"/>
              </a:ext>
            </a:extLst>
          </p:cNvPr>
          <p:cNvSpPr>
            <a:spLocks noGrp="1"/>
          </p:cNvSpPr>
          <p:nvPr>
            <p:ph type="body" idx="1"/>
          </p:nvPr>
        </p:nvSpPr>
        <p:spPr/>
        <p:txBody>
          <a:bodyPr/>
          <a:lstStyle/>
          <a:p>
            <a:r>
              <a:rPr lang="en-US" u="sng" dirty="0"/>
              <a:t>Town of Sheridan</a:t>
            </a:r>
          </a:p>
        </p:txBody>
      </p:sp>
      <p:sp>
        <p:nvSpPr>
          <p:cNvPr id="6" name="Content Placeholder 5">
            <a:extLst>
              <a:ext uri="{FF2B5EF4-FFF2-40B4-BE49-F238E27FC236}">
                <a16:creationId xmlns:a16="http://schemas.microsoft.com/office/drawing/2014/main" id="{BE458470-B50C-C9A4-21CE-95FB1B9AF1FA}"/>
              </a:ext>
            </a:extLst>
          </p:cNvPr>
          <p:cNvSpPr>
            <a:spLocks noGrp="1"/>
          </p:cNvSpPr>
          <p:nvPr>
            <p:ph sz="half" idx="2"/>
          </p:nvPr>
        </p:nvSpPr>
        <p:spPr/>
        <p:txBody>
          <a:bodyPr>
            <a:normAutofit fontScale="92500" lnSpcReduction="10000"/>
          </a:bodyPr>
          <a:lstStyle/>
          <a:p>
            <a:r>
              <a:rPr lang="en-US" dirty="0"/>
              <a:t>General		$.9749</a:t>
            </a:r>
          </a:p>
          <a:p>
            <a:r>
              <a:rPr lang="en-US" dirty="0"/>
              <a:t>Debt Service	  .0713</a:t>
            </a:r>
          </a:p>
          <a:p>
            <a:r>
              <a:rPr lang="en-US" dirty="0"/>
              <a:t>Lease Rental	  .0153</a:t>
            </a:r>
          </a:p>
          <a:p>
            <a:r>
              <a:rPr lang="en-US" dirty="0"/>
              <a:t>Cum Cap Devel	</a:t>
            </a:r>
            <a:r>
              <a:rPr lang="en-US" u="sng" dirty="0"/>
              <a:t>  .0500</a:t>
            </a:r>
          </a:p>
          <a:p>
            <a:pPr lvl="1"/>
            <a:r>
              <a:rPr lang="en-US" b="1" dirty="0"/>
              <a:t>Total Town Rate 	$1.1115</a:t>
            </a:r>
          </a:p>
          <a:p>
            <a:r>
              <a:rPr lang="en-US" dirty="0"/>
              <a:t>Township</a:t>
            </a:r>
          </a:p>
          <a:p>
            <a:pPr lvl="1"/>
            <a:r>
              <a:rPr lang="en-US" dirty="0"/>
              <a:t>General		    .0124</a:t>
            </a:r>
          </a:p>
          <a:p>
            <a:pPr lvl="1"/>
            <a:r>
              <a:rPr lang="en-US" dirty="0"/>
              <a:t>Assistance	    .</a:t>
            </a:r>
            <a:r>
              <a:rPr lang="en-US" u="sng" dirty="0"/>
              <a:t>0202</a:t>
            </a:r>
          </a:p>
          <a:p>
            <a:r>
              <a:rPr lang="en-US" b="1" dirty="0"/>
              <a:t>Total	                       $1.1441</a:t>
            </a:r>
          </a:p>
          <a:p>
            <a:pPr lvl="1"/>
            <a:endParaRPr lang="en-US" dirty="0"/>
          </a:p>
        </p:txBody>
      </p:sp>
      <p:sp>
        <p:nvSpPr>
          <p:cNvPr id="7" name="Text Placeholder 6">
            <a:extLst>
              <a:ext uri="{FF2B5EF4-FFF2-40B4-BE49-F238E27FC236}">
                <a16:creationId xmlns:a16="http://schemas.microsoft.com/office/drawing/2014/main" id="{834CC476-AB39-2AE8-D0E5-A2DCC8E16647}"/>
              </a:ext>
            </a:extLst>
          </p:cNvPr>
          <p:cNvSpPr>
            <a:spLocks noGrp="1"/>
          </p:cNvSpPr>
          <p:nvPr>
            <p:ph type="body" sz="quarter" idx="3"/>
          </p:nvPr>
        </p:nvSpPr>
        <p:spPr/>
        <p:txBody>
          <a:bodyPr/>
          <a:lstStyle/>
          <a:p>
            <a:r>
              <a:rPr lang="en-US" u="sng" dirty="0"/>
              <a:t>Unincorporated Adams Township</a:t>
            </a:r>
          </a:p>
        </p:txBody>
      </p:sp>
      <p:sp>
        <p:nvSpPr>
          <p:cNvPr id="8" name="Content Placeholder 7">
            <a:extLst>
              <a:ext uri="{FF2B5EF4-FFF2-40B4-BE49-F238E27FC236}">
                <a16:creationId xmlns:a16="http://schemas.microsoft.com/office/drawing/2014/main" id="{60F69F6D-34F4-07DF-A696-BB73948802D7}"/>
              </a:ext>
            </a:extLst>
          </p:cNvPr>
          <p:cNvSpPr>
            <a:spLocks noGrp="1"/>
          </p:cNvSpPr>
          <p:nvPr>
            <p:ph sz="quarter" idx="4"/>
          </p:nvPr>
        </p:nvSpPr>
        <p:spPr/>
        <p:txBody>
          <a:bodyPr>
            <a:normAutofit fontScale="92500" lnSpcReduction="10000"/>
          </a:bodyPr>
          <a:lstStyle/>
          <a:p>
            <a:r>
              <a:rPr lang="en-US" dirty="0"/>
              <a:t>General 		$.0124</a:t>
            </a:r>
          </a:p>
          <a:p>
            <a:r>
              <a:rPr lang="en-US" dirty="0"/>
              <a:t>Assistance		  .0202</a:t>
            </a:r>
          </a:p>
          <a:p>
            <a:r>
              <a:rPr lang="en-US" dirty="0"/>
              <a:t>Fire &amp; EMS		  .1197</a:t>
            </a:r>
          </a:p>
          <a:p>
            <a:r>
              <a:rPr lang="en-US" dirty="0"/>
              <a:t>Cum Fire		  </a:t>
            </a:r>
            <a:r>
              <a:rPr lang="en-US" u="sng" dirty="0"/>
              <a:t>.0137</a:t>
            </a:r>
          </a:p>
          <a:p>
            <a:endParaRPr lang="en-US" dirty="0"/>
          </a:p>
          <a:p>
            <a:r>
              <a:rPr lang="en-US" b="1" dirty="0"/>
              <a:t>Total Rate		$.1660</a:t>
            </a:r>
          </a:p>
        </p:txBody>
      </p:sp>
    </p:spTree>
    <p:extLst>
      <p:ext uri="{BB962C8B-B14F-4D97-AF65-F5344CB8AC3E}">
        <p14:creationId xmlns:p14="http://schemas.microsoft.com/office/powerpoint/2010/main" val="38943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12E8B-8561-426D-16AB-6AB30796A6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54287B-F55D-7CF6-D8B0-79F23F590230}"/>
              </a:ext>
            </a:extLst>
          </p:cNvPr>
          <p:cNvSpPr>
            <a:spLocks noGrp="1"/>
          </p:cNvSpPr>
          <p:nvPr>
            <p:ph type="title"/>
          </p:nvPr>
        </p:nvSpPr>
        <p:spPr>
          <a:xfrm>
            <a:off x="839788" y="132203"/>
            <a:ext cx="10515600" cy="1558486"/>
          </a:xfrm>
        </p:spPr>
        <p:txBody>
          <a:bodyPr>
            <a:normAutofit fontScale="90000"/>
          </a:bodyPr>
          <a:lstStyle/>
          <a:p>
            <a:pPr algn="ctr"/>
            <a:r>
              <a:rPr lang="en-US" dirty="0"/>
              <a:t>Tax Rates – If Reorganized </a:t>
            </a:r>
            <a:br>
              <a:rPr lang="en-US" dirty="0"/>
            </a:br>
            <a:r>
              <a:rPr lang="en-US" dirty="0"/>
              <a:t>Town and Township Only</a:t>
            </a:r>
            <a:br>
              <a:rPr lang="en-US" dirty="0"/>
            </a:br>
            <a:r>
              <a:rPr lang="en-US" dirty="0"/>
              <a:t>Assuming Reorganization Effective 2024</a:t>
            </a:r>
          </a:p>
        </p:txBody>
      </p:sp>
      <p:sp>
        <p:nvSpPr>
          <p:cNvPr id="5" name="Text Placeholder 4">
            <a:extLst>
              <a:ext uri="{FF2B5EF4-FFF2-40B4-BE49-F238E27FC236}">
                <a16:creationId xmlns:a16="http://schemas.microsoft.com/office/drawing/2014/main" id="{E5756644-9061-6F87-9150-7701D1F47E00}"/>
              </a:ext>
            </a:extLst>
          </p:cNvPr>
          <p:cNvSpPr>
            <a:spLocks noGrp="1"/>
          </p:cNvSpPr>
          <p:nvPr>
            <p:ph type="body" idx="1"/>
          </p:nvPr>
        </p:nvSpPr>
        <p:spPr/>
        <p:txBody>
          <a:bodyPr/>
          <a:lstStyle/>
          <a:p>
            <a:r>
              <a:rPr lang="en-US" u="sng" dirty="0"/>
              <a:t>Town District </a:t>
            </a:r>
          </a:p>
        </p:txBody>
      </p:sp>
      <p:sp>
        <p:nvSpPr>
          <p:cNvPr id="6" name="Content Placeholder 5">
            <a:extLst>
              <a:ext uri="{FF2B5EF4-FFF2-40B4-BE49-F238E27FC236}">
                <a16:creationId xmlns:a16="http://schemas.microsoft.com/office/drawing/2014/main" id="{AD420EF1-25DF-6CE5-B662-51C7F52470B7}"/>
              </a:ext>
            </a:extLst>
          </p:cNvPr>
          <p:cNvSpPr>
            <a:spLocks noGrp="1"/>
          </p:cNvSpPr>
          <p:nvPr>
            <p:ph sz="half" idx="2"/>
          </p:nvPr>
        </p:nvSpPr>
        <p:spPr/>
        <p:txBody>
          <a:bodyPr>
            <a:normAutofit/>
          </a:bodyPr>
          <a:lstStyle/>
          <a:p>
            <a:r>
              <a:rPr lang="en-US" dirty="0"/>
              <a:t>General		$.1160</a:t>
            </a:r>
          </a:p>
          <a:p>
            <a:r>
              <a:rPr lang="en-US" dirty="0"/>
              <a:t>Cum Cap Devel	  .0500</a:t>
            </a:r>
          </a:p>
          <a:p>
            <a:r>
              <a:rPr lang="en-US" dirty="0"/>
              <a:t>Debt Service	  .0713</a:t>
            </a:r>
          </a:p>
          <a:p>
            <a:r>
              <a:rPr lang="en-US" dirty="0"/>
              <a:t>Lease Rental	  .0153</a:t>
            </a:r>
          </a:p>
          <a:p>
            <a:r>
              <a:rPr lang="en-US" dirty="0"/>
              <a:t>Police		  .4589</a:t>
            </a:r>
          </a:p>
          <a:p>
            <a:r>
              <a:rPr lang="en-US" dirty="0"/>
              <a:t>Fire			</a:t>
            </a:r>
            <a:r>
              <a:rPr lang="en-US" u="sng" dirty="0"/>
              <a:t>  .4326</a:t>
            </a:r>
          </a:p>
          <a:p>
            <a:r>
              <a:rPr lang="en-US" b="1" dirty="0"/>
              <a:t>Total Town Rate 	$1.1441</a:t>
            </a:r>
          </a:p>
          <a:p>
            <a:pPr lvl="1"/>
            <a:endParaRPr lang="en-US" dirty="0"/>
          </a:p>
        </p:txBody>
      </p:sp>
      <p:sp>
        <p:nvSpPr>
          <p:cNvPr id="7" name="Text Placeholder 6">
            <a:extLst>
              <a:ext uri="{FF2B5EF4-FFF2-40B4-BE49-F238E27FC236}">
                <a16:creationId xmlns:a16="http://schemas.microsoft.com/office/drawing/2014/main" id="{CCA66B72-87CE-C03D-DE89-88EDD0FA0187}"/>
              </a:ext>
            </a:extLst>
          </p:cNvPr>
          <p:cNvSpPr>
            <a:spLocks noGrp="1"/>
          </p:cNvSpPr>
          <p:nvPr>
            <p:ph type="body" sz="quarter" idx="3"/>
          </p:nvPr>
        </p:nvSpPr>
        <p:spPr/>
        <p:txBody>
          <a:bodyPr/>
          <a:lstStyle/>
          <a:p>
            <a:r>
              <a:rPr lang="en-US" u="sng" dirty="0"/>
              <a:t>Rural District</a:t>
            </a:r>
          </a:p>
        </p:txBody>
      </p:sp>
      <p:sp>
        <p:nvSpPr>
          <p:cNvPr id="8" name="Content Placeholder 7">
            <a:extLst>
              <a:ext uri="{FF2B5EF4-FFF2-40B4-BE49-F238E27FC236}">
                <a16:creationId xmlns:a16="http://schemas.microsoft.com/office/drawing/2014/main" id="{71846B74-1DC9-969C-6A1B-D4CA1C30123B}"/>
              </a:ext>
            </a:extLst>
          </p:cNvPr>
          <p:cNvSpPr>
            <a:spLocks noGrp="1"/>
          </p:cNvSpPr>
          <p:nvPr>
            <p:ph sz="quarter" idx="4"/>
          </p:nvPr>
        </p:nvSpPr>
        <p:spPr/>
        <p:txBody>
          <a:bodyPr>
            <a:normAutofit/>
          </a:bodyPr>
          <a:lstStyle/>
          <a:p>
            <a:r>
              <a:rPr lang="en-US" dirty="0"/>
              <a:t>General 		$.1160</a:t>
            </a:r>
          </a:p>
          <a:p>
            <a:r>
              <a:rPr lang="en-US" dirty="0"/>
              <a:t>Cum Cap Devel	  </a:t>
            </a:r>
            <a:r>
              <a:rPr lang="en-US" u="sng" dirty="0"/>
              <a:t>.0500</a:t>
            </a:r>
          </a:p>
          <a:p>
            <a:r>
              <a:rPr lang="en-US" b="1" dirty="0"/>
              <a:t>Total Rate		$.1660</a:t>
            </a:r>
          </a:p>
        </p:txBody>
      </p:sp>
    </p:spTree>
    <p:extLst>
      <p:ext uri="{BB962C8B-B14F-4D97-AF65-F5344CB8AC3E}">
        <p14:creationId xmlns:p14="http://schemas.microsoft.com/office/powerpoint/2010/main" val="192155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4321B-8515-8B7B-7BA6-CC3CFFA153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75B1B7-CF8A-92A6-0A3C-667353C9005E}"/>
              </a:ext>
            </a:extLst>
          </p:cNvPr>
          <p:cNvSpPr>
            <a:spLocks noGrp="1"/>
          </p:cNvSpPr>
          <p:nvPr>
            <p:ph type="title"/>
          </p:nvPr>
        </p:nvSpPr>
        <p:spPr>
          <a:xfrm>
            <a:off x="839788" y="165253"/>
            <a:ext cx="10515600" cy="1525435"/>
          </a:xfrm>
        </p:spPr>
        <p:txBody>
          <a:bodyPr>
            <a:normAutofit fontScale="90000"/>
          </a:bodyPr>
          <a:lstStyle/>
          <a:p>
            <a:pPr algn="ctr"/>
            <a:r>
              <a:rPr lang="en-US" dirty="0"/>
              <a:t>Tax Rates – If Reorganized</a:t>
            </a:r>
            <a:br>
              <a:rPr lang="en-US" dirty="0"/>
            </a:br>
            <a:r>
              <a:rPr lang="en-US" dirty="0"/>
              <a:t>Assuming Reorganization Effective 2024 </a:t>
            </a:r>
            <a:br>
              <a:rPr lang="en-US" dirty="0"/>
            </a:br>
            <a:r>
              <a:rPr lang="en-US" dirty="0"/>
              <a:t>(all units)</a:t>
            </a:r>
          </a:p>
        </p:txBody>
      </p:sp>
      <p:sp>
        <p:nvSpPr>
          <p:cNvPr id="5" name="Text Placeholder 4">
            <a:extLst>
              <a:ext uri="{FF2B5EF4-FFF2-40B4-BE49-F238E27FC236}">
                <a16:creationId xmlns:a16="http://schemas.microsoft.com/office/drawing/2014/main" id="{ED477ABA-747D-40FA-5AC2-11352D8916CD}"/>
              </a:ext>
            </a:extLst>
          </p:cNvPr>
          <p:cNvSpPr>
            <a:spLocks noGrp="1"/>
          </p:cNvSpPr>
          <p:nvPr>
            <p:ph type="body" idx="1"/>
          </p:nvPr>
        </p:nvSpPr>
        <p:spPr/>
        <p:txBody>
          <a:bodyPr/>
          <a:lstStyle/>
          <a:p>
            <a:r>
              <a:rPr lang="en-US" u="sng" dirty="0"/>
              <a:t>Sheridan - Town District</a:t>
            </a:r>
          </a:p>
        </p:txBody>
      </p:sp>
      <p:sp>
        <p:nvSpPr>
          <p:cNvPr id="6" name="Content Placeholder 5">
            <a:extLst>
              <a:ext uri="{FF2B5EF4-FFF2-40B4-BE49-F238E27FC236}">
                <a16:creationId xmlns:a16="http://schemas.microsoft.com/office/drawing/2014/main" id="{D03C2188-563F-FBAE-3CB1-3675257C9168}"/>
              </a:ext>
            </a:extLst>
          </p:cNvPr>
          <p:cNvSpPr>
            <a:spLocks noGrp="1"/>
          </p:cNvSpPr>
          <p:nvPr>
            <p:ph sz="half" idx="2"/>
          </p:nvPr>
        </p:nvSpPr>
        <p:spPr/>
        <p:txBody>
          <a:bodyPr>
            <a:normAutofit/>
          </a:bodyPr>
          <a:lstStyle/>
          <a:p>
            <a:r>
              <a:rPr lang="en-US" dirty="0"/>
              <a:t>Sheridan –Town Dist.	$1.1441</a:t>
            </a:r>
          </a:p>
          <a:p>
            <a:r>
              <a:rPr lang="en-US" dirty="0"/>
              <a:t>County			    .2737</a:t>
            </a:r>
          </a:p>
          <a:p>
            <a:r>
              <a:rPr lang="en-US" dirty="0"/>
              <a:t>School			  1.3340</a:t>
            </a:r>
          </a:p>
          <a:p>
            <a:r>
              <a:rPr lang="en-US" dirty="0"/>
              <a:t>Library			    .0725</a:t>
            </a:r>
          </a:p>
          <a:p>
            <a:r>
              <a:rPr lang="en-US" dirty="0"/>
              <a:t>Co. Solid Waste		</a:t>
            </a:r>
            <a:r>
              <a:rPr lang="en-US" u="sng" dirty="0"/>
              <a:t>    .0025</a:t>
            </a:r>
          </a:p>
          <a:p>
            <a:pPr marL="457200" lvl="1" indent="0">
              <a:buNone/>
            </a:pPr>
            <a:r>
              <a:rPr lang="en-US" b="1" dirty="0"/>
              <a:t>Total			$2.8268</a:t>
            </a:r>
          </a:p>
        </p:txBody>
      </p:sp>
      <p:sp>
        <p:nvSpPr>
          <p:cNvPr id="7" name="Text Placeholder 6">
            <a:extLst>
              <a:ext uri="{FF2B5EF4-FFF2-40B4-BE49-F238E27FC236}">
                <a16:creationId xmlns:a16="http://schemas.microsoft.com/office/drawing/2014/main" id="{DC88F1F1-110C-636E-B380-56C067521DB5}"/>
              </a:ext>
            </a:extLst>
          </p:cNvPr>
          <p:cNvSpPr>
            <a:spLocks noGrp="1"/>
          </p:cNvSpPr>
          <p:nvPr>
            <p:ph type="body" sz="quarter" idx="3"/>
          </p:nvPr>
        </p:nvSpPr>
        <p:spPr/>
        <p:txBody>
          <a:bodyPr/>
          <a:lstStyle/>
          <a:p>
            <a:r>
              <a:rPr lang="en-US" u="sng" dirty="0"/>
              <a:t>Sheridan - Rural District</a:t>
            </a:r>
          </a:p>
        </p:txBody>
      </p:sp>
      <p:sp>
        <p:nvSpPr>
          <p:cNvPr id="8" name="Content Placeholder 7">
            <a:extLst>
              <a:ext uri="{FF2B5EF4-FFF2-40B4-BE49-F238E27FC236}">
                <a16:creationId xmlns:a16="http://schemas.microsoft.com/office/drawing/2014/main" id="{5204AEDC-D571-923B-EA96-C77BECC2D00B}"/>
              </a:ext>
            </a:extLst>
          </p:cNvPr>
          <p:cNvSpPr>
            <a:spLocks noGrp="1"/>
          </p:cNvSpPr>
          <p:nvPr>
            <p:ph sz="quarter" idx="4"/>
          </p:nvPr>
        </p:nvSpPr>
        <p:spPr/>
        <p:txBody>
          <a:bodyPr>
            <a:normAutofit/>
          </a:bodyPr>
          <a:lstStyle/>
          <a:p>
            <a:r>
              <a:rPr lang="en-US" dirty="0"/>
              <a:t>Sheridan – Rural Dist.	$.1660</a:t>
            </a:r>
          </a:p>
          <a:p>
            <a:r>
              <a:rPr lang="en-US" dirty="0"/>
              <a:t>County			   .2737</a:t>
            </a:r>
          </a:p>
          <a:p>
            <a:r>
              <a:rPr lang="en-US" dirty="0"/>
              <a:t>School			1.3340</a:t>
            </a:r>
          </a:p>
          <a:p>
            <a:r>
              <a:rPr lang="en-US" dirty="0"/>
              <a:t>Library			  .0725</a:t>
            </a:r>
          </a:p>
          <a:p>
            <a:r>
              <a:rPr lang="en-US" dirty="0"/>
              <a:t>Co. Solid Waste		</a:t>
            </a:r>
            <a:r>
              <a:rPr lang="en-US" u="sng" dirty="0"/>
              <a:t>  .0025</a:t>
            </a:r>
          </a:p>
          <a:p>
            <a:pPr marL="457200" lvl="1" indent="0">
              <a:buNone/>
            </a:pPr>
            <a:r>
              <a:rPr lang="en-US" dirty="0"/>
              <a:t>	</a:t>
            </a:r>
            <a:r>
              <a:rPr lang="en-US" b="1" dirty="0"/>
              <a:t>Total</a:t>
            </a:r>
            <a:r>
              <a:rPr lang="en-US" dirty="0"/>
              <a:t>		</a:t>
            </a:r>
            <a:r>
              <a:rPr lang="en-US" b="1" dirty="0"/>
              <a:t>            $1.8487</a:t>
            </a:r>
          </a:p>
        </p:txBody>
      </p:sp>
    </p:spTree>
    <p:extLst>
      <p:ext uri="{BB962C8B-B14F-4D97-AF65-F5344CB8AC3E}">
        <p14:creationId xmlns:p14="http://schemas.microsoft.com/office/powerpoint/2010/main" val="188905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0634"/>
          </a:xfrm>
        </p:spPr>
        <p:txBody>
          <a:bodyPr>
            <a:normAutofit fontScale="90000"/>
          </a:bodyPr>
          <a:lstStyle/>
          <a:p>
            <a:r>
              <a:rPr lang="en-US" dirty="0"/>
              <a:t>Assessment Example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69394606"/>
              </p:ext>
            </p:extLst>
          </p:nvPr>
        </p:nvGraphicFramePr>
        <p:xfrm>
          <a:off x="1079653" y="760164"/>
          <a:ext cx="9782977" cy="5195425"/>
        </p:xfrm>
        <a:graphic>
          <a:graphicData uri="http://schemas.openxmlformats.org/drawingml/2006/table">
            <a:tbl>
              <a:tblPr>
                <a:tableStyleId>{5C22544A-7EE6-4342-B048-85BDC9FD1C3A}</a:tableStyleId>
              </a:tblPr>
              <a:tblGrid>
                <a:gridCol w="976145">
                  <a:extLst>
                    <a:ext uri="{9D8B030D-6E8A-4147-A177-3AD203B41FA5}">
                      <a16:colId xmlns:a16="http://schemas.microsoft.com/office/drawing/2014/main" val="20000"/>
                    </a:ext>
                  </a:extLst>
                </a:gridCol>
                <a:gridCol w="194474">
                  <a:extLst>
                    <a:ext uri="{9D8B030D-6E8A-4147-A177-3AD203B41FA5}">
                      <a16:colId xmlns:a16="http://schemas.microsoft.com/office/drawing/2014/main" val="20001"/>
                    </a:ext>
                  </a:extLst>
                </a:gridCol>
                <a:gridCol w="133641">
                  <a:extLst>
                    <a:ext uri="{9D8B030D-6E8A-4147-A177-3AD203B41FA5}">
                      <a16:colId xmlns:a16="http://schemas.microsoft.com/office/drawing/2014/main" val="20002"/>
                    </a:ext>
                  </a:extLst>
                </a:gridCol>
                <a:gridCol w="2077970">
                  <a:extLst>
                    <a:ext uri="{9D8B030D-6E8A-4147-A177-3AD203B41FA5}">
                      <a16:colId xmlns:a16="http://schemas.microsoft.com/office/drawing/2014/main" val="20003"/>
                    </a:ext>
                  </a:extLst>
                </a:gridCol>
                <a:gridCol w="983086">
                  <a:extLst>
                    <a:ext uri="{9D8B030D-6E8A-4147-A177-3AD203B41FA5}">
                      <a16:colId xmlns:a16="http://schemas.microsoft.com/office/drawing/2014/main" val="20004"/>
                    </a:ext>
                  </a:extLst>
                </a:gridCol>
                <a:gridCol w="106857">
                  <a:extLst>
                    <a:ext uri="{9D8B030D-6E8A-4147-A177-3AD203B41FA5}">
                      <a16:colId xmlns:a16="http://schemas.microsoft.com/office/drawing/2014/main" val="20005"/>
                    </a:ext>
                  </a:extLst>
                </a:gridCol>
                <a:gridCol w="961714">
                  <a:extLst>
                    <a:ext uri="{9D8B030D-6E8A-4147-A177-3AD203B41FA5}">
                      <a16:colId xmlns:a16="http://schemas.microsoft.com/office/drawing/2014/main" val="20006"/>
                    </a:ext>
                  </a:extLst>
                </a:gridCol>
                <a:gridCol w="176550">
                  <a:extLst>
                    <a:ext uri="{9D8B030D-6E8A-4147-A177-3AD203B41FA5}">
                      <a16:colId xmlns:a16="http://schemas.microsoft.com/office/drawing/2014/main" val="20007"/>
                    </a:ext>
                  </a:extLst>
                </a:gridCol>
                <a:gridCol w="870650">
                  <a:extLst>
                    <a:ext uri="{9D8B030D-6E8A-4147-A177-3AD203B41FA5}">
                      <a16:colId xmlns:a16="http://schemas.microsoft.com/office/drawing/2014/main" val="20008"/>
                    </a:ext>
                  </a:extLst>
                </a:gridCol>
                <a:gridCol w="139074">
                  <a:extLst>
                    <a:ext uri="{9D8B030D-6E8A-4147-A177-3AD203B41FA5}">
                      <a16:colId xmlns:a16="http://schemas.microsoft.com/office/drawing/2014/main" val="20009"/>
                    </a:ext>
                  </a:extLst>
                </a:gridCol>
                <a:gridCol w="133641">
                  <a:extLst>
                    <a:ext uri="{9D8B030D-6E8A-4147-A177-3AD203B41FA5}">
                      <a16:colId xmlns:a16="http://schemas.microsoft.com/office/drawing/2014/main" val="20010"/>
                    </a:ext>
                  </a:extLst>
                </a:gridCol>
                <a:gridCol w="801840">
                  <a:extLst>
                    <a:ext uri="{9D8B030D-6E8A-4147-A177-3AD203B41FA5}">
                      <a16:colId xmlns:a16="http://schemas.microsoft.com/office/drawing/2014/main" val="20011"/>
                    </a:ext>
                  </a:extLst>
                </a:gridCol>
                <a:gridCol w="133641">
                  <a:extLst>
                    <a:ext uri="{9D8B030D-6E8A-4147-A177-3AD203B41FA5}">
                      <a16:colId xmlns:a16="http://schemas.microsoft.com/office/drawing/2014/main" val="20012"/>
                    </a:ext>
                  </a:extLst>
                </a:gridCol>
                <a:gridCol w="1083968">
                  <a:extLst>
                    <a:ext uri="{9D8B030D-6E8A-4147-A177-3AD203B41FA5}">
                      <a16:colId xmlns:a16="http://schemas.microsoft.com/office/drawing/2014/main" val="20013"/>
                    </a:ext>
                  </a:extLst>
                </a:gridCol>
                <a:gridCol w="133641">
                  <a:extLst>
                    <a:ext uri="{9D8B030D-6E8A-4147-A177-3AD203B41FA5}">
                      <a16:colId xmlns:a16="http://schemas.microsoft.com/office/drawing/2014/main" val="20014"/>
                    </a:ext>
                  </a:extLst>
                </a:gridCol>
                <a:gridCol w="742444">
                  <a:extLst>
                    <a:ext uri="{9D8B030D-6E8A-4147-A177-3AD203B41FA5}">
                      <a16:colId xmlns:a16="http://schemas.microsoft.com/office/drawing/2014/main" val="20015"/>
                    </a:ext>
                  </a:extLst>
                </a:gridCol>
                <a:gridCol w="133641">
                  <a:extLst>
                    <a:ext uri="{9D8B030D-6E8A-4147-A177-3AD203B41FA5}">
                      <a16:colId xmlns:a16="http://schemas.microsoft.com/office/drawing/2014/main" val="20016"/>
                    </a:ext>
                  </a:extLst>
                </a:gridCol>
              </a:tblGrid>
              <a:tr h="309470">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ctr"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ctr"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ctr"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ctr"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ctr"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endParaRPr lang="en-US" dirty="0"/>
                    </a:p>
                  </a:txBody>
                  <a:tcPr marL="6899" marR="6899" marT="6899" marB="0" anchor="b"/>
                </a:tc>
                <a:tc>
                  <a:txBody>
                    <a:bodyPr/>
                    <a:lstStyle/>
                    <a:p>
                      <a:endParaRPr lang="en-US" dirty="0"/>
                    </a:p>
                  </a:txBody>
                  <a:tcPr marL="6899" marR="6899" marT="6899" marB="0" anchor="b"/>
                </a:tc>
                <a:tc>
                  <a:txBody>
                    <a:bodyPr/>
                    <a:lstStyle/>
                    <a:p>
                      <a:pPr algn="ctr"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2">
                  <a:txBody>
                    <a:bodyPr/>
                    <a:lstStyle/>
                    <a:p>
                      <a:endParaRPr lang="en-US" dirty="0"/>
                    </a:p>
                  </a:txBody>
                  <a:tcPr marL="6899" marR="6899" marT="6899" marB="0" anchor="b"/>
                </a:tc>
                <a:tc hMerge="1">
                  <a:txBody>
                    <a:bodyPr/>
                    <a:lstStyle/>
                    <a:p>
                      <a:pPr algn="ctr"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ctr" fontAlgn="b"/>
                      <a:r>
                        <a:rPr lang="en-US" sz="1000" u="none" strike="noStrike" dirty="0">
                          <a:effectLst/>
                        </a:rPr>
                        <a:t>Farm Land</a:t>
                      </a:r>
                      <a:endParaRPr lang="en-US" sz="1000" b="0" i="0" u="none" strike="noStrike" dirty="0">
                        <a:solidFill>
                          <a:srgbClr val="000000"/>
                        </a:solidFill>
                        <a:effectLst/>
                        <a:latin typeface="Times New Roman" panose="02020603050405020304" pitchFamily="18" charset="0"/>
                      </a:endParaRPr>
                    </a:p>
                  </a:txBody>
                  <a:tcPr marL="6899" marR="6899" marT="6899" marB="0" anchor="b"/>
                </a:tc>
                <a:tc hMerge="1">
                  <a:txBody>
                    <a:bodyPr/>
                    <a:lstStyle/>
                    <a:p>
                      <a:pPr algn="ctr"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2">
                  <a:txBody>
                    <a:bodyPr/>
                    <a:lstStyle/>
                    <a:p>
                      <a:pPr algn="ctr" fontAlgn="b"/>
                      <a:r>
                        <a:rPr lang="en-US" sz="1000" b="0" i="0" u="none" strike="noStrike" dirty="0">
                          <a:solidFill>
                            <a:srgbClr val="000000"/>
                          </a:solidFill>
                          <a:effectLst/>
                          <a:latin typeface="+mj-lt"/>
                        </a:rPr>
                        <a:t>Business</a:t>
                      </a:r>
                      <a:r>
                        <a:rPr lang="en-US" sz="1000" b="0" i="0" u="none" strike="noStrike" baseline="0" dirty="0">
                          <a:solidFill>
                            <a:srgbClr val="000000"/>
                          </a:solidFill>
                          <a:effectLst/>
                          <a:latin typeface="+mj-lt"/>
                        </a:rPr>
                        <a:t> </a:t>
                      </a:r>
                      <a:endParaRPr lang="en-US" sz="1000" b="0" i="0" u="none" strike="noStrike" dirty="0">
                        <a:solidFill>
                          <a:srgbClr val="000000"/>
                        </a:solidFill>
                        <a:effectLst/>
                        <a:latin typeface="+mj-lt"/>
                      </a:endParaRPr>
                    </a:p>
                  </a:txBody>
                  <a:tcPr marL="6899" marR="6899" marT="6899" marB="0" anchor="b"/>
                </a:tc>
                <a:tc hMerge="1">
                  <a:txBody>
                    <a:bodyPr/>
                    <a:lstStyle/>
                    <a:p>
                      <a:pPr algn="ctr" fontAlgn="b"/>
                      <a:endParaRPr lang="en-US" sz="1000" b="0" i="0" u="none" strike="noStrike">
                        <a:solidFill>
                          <a:srgbClr val="000000"/>
                        </a:solidFill>
                        <a:effectLst/>
                        <a:latin typeface="Times New Roman" panose="02020603050405020304" pitchFamily="18" charset="0"/>
                      </a:endParaRPr>
                    </a:p>
                  </a:txBody>
                  <a:tcPr marL="6899" marR="6899" marT="6899" marB="0" anchor="b"/>
                </a:tc>
                <a:tc>
                  <a:txBody>
                    <a:bodyPr/>
                    <a:lstStyle/>
                    <a:p>
                      <a:pPr algn="ctr" fontAlgn="b"/>
                      <a:r>
                        <a:rPr lang="en-US" sz="1000" u="none" strike="noStrike" dirty="0">
                          <a:effectLst/>
                        </a:rPr>
                        <a:t>Business</a:t>
                      </a:r>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extLst>
                  <a:ext uri="{0D108BD9-81ED-4DB2-BD59-A6C34878D82A}">
                    <a16:rowId xmlns:a16="http://schemas.microsoft.com/office/drawing/2014/main" val="10000"/>
                  </a:ext>
                </a:extLst>
              </a:tr>
              <a:tr h="495107">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ctr" fontAlgn="b"/>
                      <a:r>
                        <a:rPr lang="en-US" sz="1000" u="none" strike="noStrike" dirty="0">
                          <a:effectLst/>
                        </a:rPr>
                        <a:t>Homestead</a:t>
                      </a:r>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ctr"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ctr" fontAlgn="b"/>
                      <a:r>
                        <a:rPr lang="en-US" sz="1000" u="none" strike="noStrike" dirty="0">
                          <a:effectLst/>
                        </a:rPr>
                        <a:t>Homestead</a:t>
                      </a:r>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endParaRPr lang="en-US" dirty="0"/>
                    </a:p>
                  </a:txBody>
                  <a:tcPr marL="6899" marR="6899" marT="6899" marB="0" anchor="b"/>
                </a:tc>
                <a:tc>
                  <a:txBody>
                    <a:bodyPr/>
                    <a:lstStyle/>
                    <a:p>
                      <a:pPr algn="ctr" fontAlgn="b"/>
                      <a:r>
                        <a:rPr lang="en-US" sz="1000" u="none" strike="noStrike" dirty="0">
                          <a:effectLst/>
                        </a:rPr>
                        <a:t>Homestead</a:t>
                      </a:r>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2">
                  <a:txBody>
                    <a:bodyPr/>
                    <a:lstStyle/>
                    <a:p>
                      <a:endParaRPr lang="en-US" dirty="0"/>
                    </a:p>
                  </a:txBody>
                  <a:tcPr marL="6899" marR="6899" marT="6899" marB="0" anchor="b"/>
                </a:tc>
                <a:tc hMerge="1">
                  <a:txBody>
                    <a:bodyPr/>
                    <a:lstStyle/>
                    <a:p>
                      <a:pPr algn="ctr"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ctr" fontAlgn="b"/>
                      <a:r>
                        <a:rPr lang="en-US" sz="1000" u="none" strike="noStrike" dirty="0">
                          <a:effectLst/>
                        </a:rPr>
                        <a:t>(Per Acre) (1)</a:t>
                      </a:r>
                      <a:endParaRPr lang="en-US" sz="1000" b="0" i="0" u="none" strike="noStrike" dirty="0">
                        <a:solidFill>
                          <a:srgbClr val="000000"/>
                        </a:solidFill>
                        <a:effectLst/>
                        <a:latin typeface="Times New Roman" panose="02020603050405020304" pitchFamily="18" charset="0"/>
                      </a:endParaRPr>
                    </a:p>
                  </a:txBody>
                  <a:tcPr marL="6899" marR="6899" marT="6899" marB="0" anchor="b"/>
                </a:tc>
                <a:tc hMerge="1">
                  <a:txBody>
                    <a:bodyPr/>
                    <a:lstStyle/>
                    <a:p>
                      <a:pPr algn="ctr"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ctr" fontAlgn="b"/>
                      <a:r>
                        <a:rPr lang="en-US" sz="1000" b="0" i="0" u="none" strike="noStrike" dirty="0">
                          <a:solidFill>
                            <a:srgbClr val="000000"/>
                          </a:solidFill>
                          <a:effectLst/>
                          <a:latin typeface="+mj-lt"/>
                        </a:rPr>
                        <a:t>Real Property</a:t>
                      </a:r>
                    </a:p>
                  </a:txBody>
                  <a:tcPr marL="6899" marR="6899" marT="6899" marB="0" anchor="b"/>
                </a:tc>
                <a:tc hMerge="1">
                  <a:txBody>
                    <a:bodyPr/>
                    <a:lstStyle/>
                    <a:p>
                      <a:pPr algn="ctr" fontAlgn="b"/>
                      <a:endParaRPr lang="en-US" sz="1000" b="0" i="0" u="none" strike="noStrike">
                        <a:solidFill>
                          <a:srgbClr val="000000"/>
                        </a:solidFill>
                        <a:effectLst/>
                        <a:latin typeface="Times New Roman" panose="02020603050405020304" pitchFamily="18" charset="0"/>
                      </a:endParaRPr>
                    </a:p>
                  </a:txBody>
                  <a:tcPr marL="6899" marR="6899" marT="6899" marB="0" anchor="b"/>
                </a:tc>
                <a:tc>
                  <a:txBody>
                    <a:bodyPr/>
                    <a:lstStyle/>
                    <a:p>
                      <a:pPr algn="ctr" fontAlgn="b"/>
                      <a:r>
                        <a:rPr lang="en-US" sz="1000" u="none" strike="noStrike" dirty="0">
                          <a:effectLst/>
                        </a:rPr>
                        <a:t>Personal Property</a:t>
                      </a:r>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ctr"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extLst>
                  <a:ext uri="{0D108BD9-81ED-4DB2-BD59-A6C34878D82A}">
                    <a16:rowId xmlns:a16="http://schemas.microsoft.com/office/drawing/2014/main" val="10001"/>
                  </a:ext>
                </a:extLst>
              </a:tr>
              <a:tr h="362685">
                <a:tc gridSpan="4">
                  <a:txBody>
                    <a:bodyPr/>
                    <a:lstStyle/>
                    <a:p>
                      <a:pPr algn="l" fontAlgn="b"/>
                      <a:r>
                        <a:rPr lang="en-US" sz="1000" u="sng" strike="noStrike" dirty="0">
                          <a:effectLst/>
                        </a:rPr>
                        <a:t>Calculation of Net Assessed Value</a:t>
                      </a:r>
                      <a:endParaRPr lang="en-US" sz="1000" b="0" i="0" u="sng" strike="noStrike" dirty="0">
                        <a:solidFill>
                          <a:srgbClr val="000000"/>
                        </a:solidFill>
                        <a:effectLst/>
                        <a:latin typeface="Times New Roman" panose="02020603050405020304" pitchFamily="18" charset="0"/>
                      </a:endParaRPr>
                    </a:p>
                  </a:txBody>
                  <a:tcPr marL="6899" marR="6899" marT="6899"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endParaRPr lang="en-US" dirty="0"/>
                    </a:p>
                  </a:txBody>
                  <a:tcPr marL="6899" marR="6899" marT="6899" marB="0" anchor="b"/>
                </a:tc>
                <a:tc>
                  <a:txBody>
                    <a:bodyPr/>
                    <a:lstStyle/>
                    <a:p>
                      <a:endParaRPr lang="en-US" dirty="0"/>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2">
                  <a:txBody>
                    <a:bodyPr/>
                    <a:lstStyle/>
                    <a:p>
                      <a:endParaRPr lang="en-US" dirty="0"/>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l" fontAlgn="b"/>
                      <a:endParaRPr lang="en-US" sz="1000" b="0" i="0" u="none" strike="noStrike" dirty="0">
                        <a:solidFill>
                          <a:srgbClr val="000000"/>
                        </a:solidFill>
                        <a:effectLst/>
                        <a:latin typeface="+mj-lt"/>
                      </a:endParaRP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extLst>
                  <a:ext uri="{0D108BD9-81ED-4DB2-BD59-A6C34878D82A}">
                    <a16:rowId xmlns:a16="http://schemas.microsoft.com/office/drawing/2014/main" val="10002"/>
                  </a:ext>
                </a:extLst>
              </a:tr>
              <a:tr h="343011">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3">
                  <a:txBody>
                    <a:bodyPr/>
                    <a:lstStyle/>
                    <a:p>
                      <a:pPr algn="l" fontAlgn="b"/>
                      <a:r>
                        <a:rPr lang="en-US" sz="1000" u="none" strike="noStrike" dirty="0">
                          <a:effectLst/>
                        </a:rPr>
                        <a:t>Gross Assessed Value (GAV)</a:t>
                      </a:r>
                      <a:endParaRPr lang="en-US" sz="1000" b="0" i="0" u="none" strike="noStrike" dirty="0">
                        <a:solidFill>
                          <a:srgbClr val="000000"/>
                        </a:solidFill>
                        <a:effectLst/>
                        <a:latin typeface="Times New Roman" panose="02020603050405020304" pitchFamily="18" charset="0"/>
                      </a:endParaRPr>
                    </a:p>
                  </a:txBody>
                  <a:tcPr marL="6899" marR="6899" marT="6899" marB="0" anchor="b"/>
                </a:tc>
                <a:tc hMerge="1">
                  <a:txBody>
                    <a:bodyPr/>
                    <a:lstStyle/>
                    <a:p>
                      <a:endParaRPr lang="en-US"/>
                    </a:p>
                  </a:txBody>
                  <a:tcPr/>
                </a:tc>
                <a:tc hMerge="1">
                  <a:txBody>
                    <a:bodyPr/>
                    <a:lstStyle/>
                    <a:p>
                      <a:endParaRPr lang="en-US"/>
                    </a:p>
                  </a:txBody>
                  <a:tcPr/>
                </a:tc>
                <a:tc>
                  <a:txBody>
                    <a:bodyPr/>
                    <a:lstStyle/>
                    <a:p>
                      <a:pPr algn="r" fontAlgn="b"/>
                      <a:r>
                        <a:rPr lang="en-US" sz="1000" u="none" strike="noStrike" dirty="0">
                          <a:effectLst/>
                        </a:rPr>
                        <a:t>$75,000 </a:t>
                      </a:r>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r" fontAlgn="b"/>
                      <a:r>
                        <a:rPr lang="en-US" sz="1000" u="none" strike="noStrike" dirty="0">
                          <a:effectLst/>
                        </a:rPr>
                        <a:t>$100,000 </a:t>
                      </a:r>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endParaRPr lang="en-US" dirty="0"/>
                    </a:p>
                  </a:txBody>
                  <a:tcPr marL="6899" marR="6899" marT="6899" marB="0" anchor="b"/>
                </a:tc>
                <a:tc>
                  <a:txBody>
                    <a:bodyPr/>
                    <a:lstStyle/>
                    <a:p>
                      <a:pPr algn="r" fontAlgn="b"/>
                      <a:r>
                        <a:rPr lang="en-US" sz="1000" u="none" strike="noStrike" dirty="0">
                          <a:effectLst/>
                        </a:rPr>
                        <a:t>$150,000 </a:t>
                      </a:r>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2">
                  <a:txBody>
                    <a:bodyPr/>
                    <a:lstStyle/>
                    <a:p>
                      <a:endParaRPr lang="en-US" dirty="0"/>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r" fontAlgn="b"/>
                      <a:r>
                        <a:rPr lang="en-US" sz="1000" u="none" strike="noStrike" dirty="0">
                          <a:effectLst/>
                        </a:rPr>
                        <a:t>$1,900 </a:t>
                      </a:r>
                      <a:endParaRPr lang="en-US" sz="1000" b="0" i="0" u="none" strike="noStrike" dirty="0">
                        <a:effectLst/>
                        <a:latin typeface="Times New Roman" panose="02020603050405020304" pitchFamily="18" charset="0"/>
                      </a:endParaRP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marL="0" marR="0" lvl="0" indent="0" algn="r" defTabSz="4572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mj-lt"/>
                      </a:endParaRPr>
                    </a:p>
                    <a:p>
                      <a:pPr algn="r" fontAlgn="b"/>
                      <a:r>
                        <a:rPr lang="en-US" sz="1000" b="0" i="0" u="none" strike="noStrike" dirty="0">
                          <a:effectLst/>
                          <a:latin typeface="+mj-lt"/>
                        </a:rPr>
                        <a:t>$100,000</a:t>
                      </a: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a:txBody>
                    <a:bodyPr/>
                    <a:lstStyle/>
                    <a:p>
                      <a:pPr algn="r" fontAlgn="b"/>
                      <a:r>
                        <a:rPr lang="en-US" sz="1000" u="none" strike="noStrike" dirty="0">
                          <a:effectLst/>
                        </a:rPr>
                        <a:t>$100,000 </a:t>
                      </a:r>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extLst>
                  <a:ext uri="{0D108BD9-81ED-4DB2-BD59-A6C34878D82A}">
                    <a16:rowId xmlns:a16="http://schemas.microsoft.com/office/drawing/2014/main" val="10003"/>
                  </a:ext>
                </a:extLst>
              </a:tr>
              <a:tr h="309470">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3">
                  <a:txBody>
                    <a:bodyPr/>
                    <a:lstStyle/>
                    <a:p>
                      <a:pPr algn="l" fontAlgn="b"/>
                      <a:r>
                        <a:rPr lang="en-US" sz="1000" u="none" strike="noStrike" dirty="0">
                          <a:effectLst/>
                        </a:rPr>
                        <a:t>Standard Deduction (2)</a:t>
                      </a:r>
                      <a:endParaRPr lang="en-US" sz="1000" b="0" i="0" u="none" strike="noStrike" dirty="0">
                        <a:solidFill>
                          <a:srgbClr val="000000"/>
                        </a:solidFill>
                        <a:effectLst/>
                        <a:latin typeface="Times New Roman" panose="02020603050405020304" pitchFamily="18" charset="0"/>
                      </a:endParaRPr>
                    </a:p>
                  </a:txBody>
                  <a:tcPr marL="6899" marR="6899" marT="6899" marB="0" anchor="b"/>
                </a:tc>
                <a:tc hMerge="1">
                  <a:txBody>
                    <a:bodyPr/>
                    <a:lstStyle/>
                    <a:p>
                      <a:endParaRPr lang="en-US"/>
                    </a:p>
                  </a:txBody>
                  <a:tcPr/>
                </a:tc>
                <a:tc hMerge="1">
                  <a:txBody>
                    <a:bodyPr/>
                    <a:lstStyle/>
                    <a:p>
                      <a:endParaRPr lang="en-US"/>
                    </a:p>
                  </a:txBody>
                  <a:tcPr/>
                </a:tc>
                <a:tc>
                  <a:txBody>
                    <a:bodyPr/>
                    <a:lstStyle/>
                    <a:p>
                      <a:pPr algn="r" fontAlgn="b"/>
                      <a:r>
                        <a:rPr lang="en-US" sz="1000" u="none" strike="noStrike" dirty="0">
                          <a:effectLst/>
                        </a:rPr>
                        <a:t>(48,000)</a:t>
                      </a:r>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r" fontAlgn="b"/>
                      <a:r>
                        <a:rPr lang="en-US" sz="1000" u="none" strike="noStrike" dirty="0">
                          <a:effectLst/>
                        </a:rPr>
                        <a:t>(48,000)</a:t>
                      </a:r>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endParaRPr lang="en-US" dirty="0"/>
                    </a:p>
                  </a:txBody>
                  <a:tcPr marL="6899" marR="6899" marT="6899" marB="0" anchor="b"/>
                </a:tc>
                <a:tc>
                  <a:txBody>
                    <a:bodyPr/>
                    <a:lstStyle/>
                    <a:p>
                      <a:pPr algn="r" fontAlgn="b"/>
                      <a:r>
                        <a:rPr lang="en-US" sz="1000" u="none" strike="noStrike" dirty="0">
                          <a:effectLst/>
                        </a:rPr>
                        <a:t>(48,000)</a:t>
                      </a:r>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2">
                  <a:txBody>
                    <a:bodyPr/>
                    <a:lstStyle/>
                    <a:p>
                      <a:endParaRPr lang="en-US" dirty="0"/>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r" fontAlgn="b"/>
                      <a:r>
                        <a:rPr lang="en-US" sz="1000" u="none" strike="noStrike" dirty="0">
                          <a:effectLst/>
                          <a:latin typeface="+mj-lt"/>
                        </a:rPr>
                        <a:t>0 </a:t>
                      </a:r>
                      <a:endParaRPr lang="en-US" sz="1000" b="0" i="0" u="none" strike="noStrike" dirty="0">
                        <a:solidFill>
                          <a:srgbClr val="000000"/>
                        </a:solidFill>
                        <a:effectLst/>
                        <a:latin typeface="+mj-lt"/>
                      </a:endParaRP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r" fontAlgn="b"/>
                      <a:r>
                        <a:rPr lang="en-US" sz="1000" b="0" i="0" u="none" strike="noStrike" dirty="0">
                          <a:solidFill>
                            <a:srgbClr val="000000"/>
                          </a:solidFill>
                          <a:effectLst/>
                          <a:latin typeface="+mj-lt"/>
                        </a:rPr>
                        <a:t>0</a:t>
                      </a: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a:txBody>
                    <a:bodyPr/>
                    <a:lstStyle/>
                    <a:p>
                      <a:pPr algn="r" fontAlgn="b"/>
                      <a:r>
                        <a:rPr lang="en-US" sz="1000" u="none" strike="noStrike" dirty="0">
                          <a:effectLst/>
                          <a:latin typeface="+mj-lt"/>
                        </a:rPr>
                        <a:t>0 </a:t>
                      </a:r>
                      <a:endParaRPr lang="en-US" sz="1000" b="0" i="0" u="none" strike="noStrike" dirty="0">
                        <a:solidFill>
                          <a:srgbClr val="000000"/>
                        </a:solidFill>
                        <a:effectLst/>
                        <a:latin typeface="+mj-lt"/>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extLst>
                  <a:ext uri="{0D108BD9-81ED-4DB2-BD59-A6C34878D82A}">
                    <a16:rowId xmlns:a16="http://schemas.microsoft.com/office/drawing/2014/main" val="10004"/>
                  </a:ext>
                </a:extLst>
              </a:tr>
              <a:tr h="309470">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3">
                  <a:txBody>
                    <a:bodyPr/>
                    <a:lstStyle/>
                    <a:p>
                      <a:pPr algn="l" fontAlgn="b"/>
                      <a:r>
                        <a:rPr lang="en-US" sz="1000" b="0" i="0" u="none" strike="noStrike" dirty="0">
                          <a:solidFill>
                            <a:srgbClr val="000000"/>
                          </a:solidFill>
                          <a:effectLst/>
                          <a:latin typeface="Times New Roman" panose="02020603050405020304" pitchFamily="18" charset="0"/>
                        </a:rPr>
                        <a:t>Depreciation (1</a:t>
                      </a:r>
                      <a:r>
                        <a:rPr lang="en-US" sz="1000" b="0" i="0" u="none" strike="noStrike" baseline="30000" dirty="0">
                          <a:solidFill>
                            <a:srgbClr val="000000"/>
                          </a:solidFill>
                          <a:effectLst/>
                          <a:latin typeface="Times New Roman" panose="02020603050405020304" pitchFamily="18" charset="0"/>
                        </a:rPr>
                        <a:t>st</a:t>
                      </a:r>
                      <a:r>
                        <a:rPr lang="en-US" sz="1000" b="0" i="0" u="none" strike="noStrike" dirty="0">
                          <a:solidFill>
                            <a:srgbClr val="000000"/>
                          </a:solidFill>
                          <a:effectLst/>
                          <a:latin typeface="Times New Roman" panose="02020603050405020304" pitchFamily="18" charset="0"/>
                        </a:rPr>
                        <a:t> year)</a:t>
                      </a:r>
                    </a:p>
                  </a:txBody>
                  <a:tcPr marL="6899" marR="6899" marT="6899" marB="0" anchor="b"/>
                </a:tc>
                <a:tc hMerge="1">
                  <a:txBody>
                    <a:bodyPr/>
                    <a:lstStyle/>
                    <a:p>
                      <a:endParaRPr lang="en-US"/>
                    </a:p>
                  </a:txBody>
                  <a:tcPr/>
                </a:tc>
                <a:tc hMerge="1">
                  <a:txBody>
                    <a:bodyPr/>
                    <a:lstStyle/>
                    <a:p>
                      <a:endParaRPr lang="en-US"/>
                    </a:p>
                  </a:txBody>
                  <a:tcPr/>
                </a:tc>
                <a:tc>
                  <a:txBody>
                    <a:bodyPr/>
                    <a:lstStyle/>
                    <a:p>
                      <a:pPr algn="r" fontAlgn="b"/>
                      <a:r>
                        <a:rPr lang="en-US" sz="1000" b="0" i="0" u="sng" strike="noStrike" dirty="0">
                          <a:solidFill>
                            <a:srgbClr val="000000"/>
                          </a:solidFill>
                          <a:effectLst/>
                          <a:latin typeface="+mj-lt"/>
                        </a:rPr>
                        <a:t>N/A</a:t>
                      </a:r>
                    </a:p>
                  </a:txBody>
                  <a:tcPr marL="6899" marR="6899" marT="6899" marB="0" anchor="b"/>
                </a:tc>
                <a:tc>
                  <a:txBody>
                    <a:bodyPr/>
                    <a:lstStyle/>
                    <a:p>
                      <a:pPr algn="l" fontAlgn="b"/>
                      <a:endParaRPr lang="en-US" sz="1000" b="0" i="0" u="sng" strike="noStrike" dirty="0">
                        <a:solidFill>
                          <a:srgbClr val="000000"/>
                        </a:solidFill>
                        <a:effectLst/>
                        <a:latin typeface="+mj-lt"/>
                      </a:endParaRPr>
                    </a:p>
                  </a:txBody>
                  <a:tcPr marL="6899" marR="6899" marT="6899" marB="0" anchor="b"/>
                </a:tc>
                <a:tc>
                  <a:txBody>
                    <a:bodyPr/>
                    <a:lstStyle/>
                    <a:p>
                      <a:pPr algn="r" fontAlgn="b"/>
                      <a:r>
                        <a:rPr lang="en-US" sz="1000" b="0" i="0" u="sng" strike="noStrike" dirty="0">
                          <a:solidFill>
                            <a:srgbClr val="000000"/>
                          </a:solidFill>
                          <a:effectLst/>
                          <a:latin typeface="+mj-lt"/>
                        </a:rPr>
                        <a:t>N/A</a:t>
                      </a:r>
                    </a:p>
                  </a:txBody>
                  <a:tcPr marL="6899" marR="6899" marT="6899" marB="0" anchor="b"/>
                </a:tc>
                <a:tc>
                  <a:txBody>
                    <a:bodyPr/>
                    <a:lstStyle/>
                    <a:p>
                      <a:endParaRPr lang="en-US" u="sng" dirty="0">
                        <a:latin typeface="+mj-lt"/>
                      </a:endParaRPr>
                    </a:p>
                  </a:txBody>
                  <a:tcPr marL="6899" marR="6899" marT="6899" marB="0" anchor="b"/>
                </a:tc>
                <a:tc>
                  <a:txBody>
                    <a:bodyPr/>
                    <a:lstStyle/>
                    <a:p>
                      <a:pPr algn="r" fontAlgn="b"/>
                      <a:r>
                        <a:rPr lang="en-US" sz="1000" b="0" i="0" u="sng" strike="noStrike" dirty="0">
                          <a:solidFill>
                            <a:srgbClr val="000000"/>
                          </a:solidFill>
                          <a:effectLst/>
                          <a:latin typeface="+mj-lt"/>
                        </a:rPr>
                        <a:t>N/A</a:t>
                      </a:r>
                    </a:p>
                  </a:txBody>
                  <a:tcPr marL="6899" marR="6899" marT="6899" marB="0" anchor="b"/>
                </a:tc>
                <a:tc gridSpan="2">
                  <a:txBody>
                    <a:bodyPr/>
                    <a:lstStyle/>
                    <a:p>
                      <a:endParaRPr lang="en-US" u="sng" dirty="0">
                        <a:latin typeface="+mj-lt"/>
                      </a:endParaRPr>
                    </a:p>
                  </a:txBody>
                  <a:tcPr marL="6899" marR="6899" marT="6899" marB="0" anchor="b"/>
                </a:tc>
                <a:tc hMerge="1">
                  <a:txBody>
                    <a:bodyPr/>
                    <a:lstStyle/>
                    <a:p>
                      <a:endParaRPr lang="en-US"/>
                    </a:p>
                  </a:txBody>
                  <a:tcPr/>
                </a:tc>
                <a:tc gridSpan="2">
                  <a:txBody>
                    <a:bodyPr/>
                    <a:lstStyle/>
                    <a:p>
                      <a:pPr algn="r" fontAlgn="b"/>
                      <a:r>
                        <a:rPr lang="en-US" sz="1000" b="0" i="0" u="sng" strike="noStrike" dirty="0">
                          <a:solidFill>
                            <a:srgbClr val="000000"/>
                          </a:solidFill>
                          <a:effectLst/>
                          <a:latin typeface="+mj-lt"/>
                        </a:rPr>
                        <a:t>N/A</a:t>
                      </a:r>
                    </a:p>
                  </a:txBody>
                  <a:tcPr marL="6899" marR="6899" marT="6899" marB="0" anchor="b"/>
                </a:tc>
                <a:tc hMerge="1">
                  <a:txBody>
                    <a:bodyPr/>
                    <a:lstStyle/>
                    <a:p>
                      <a:endParaRPr lang="en-US"/>
                    </a:p>
                  </a:txBody>
                  <a:tcPr/>
                </a:tc>
                <a:tc gridSpan="2">
                  <a:txBody>
                    <a:bodyPr/>
                    <a:lstStyle/>
                    <a:p>
                      <a:pPr algn="r" fontAlgn="b"/>
                      <a:r>
                        <a:rPr lang="en-US" sz="1000" b="0" i="0" u="sng" strike="noStrike" dirty="0">
                          <a:solidFill>
                            <a:srgbClr val="000000"/>
                          </a:solidFill>
                          <a:effectLst/>
                          <a:latin typeface="+mj-lt"/>
                        </a:rPr>
                        <a:t>N/A</a:t>
                      </a:r>
                    </a:p>
                  </a:txBody>
                  <a:tcPr marL="6899" marR="6899" marT="6899" marB="0" anchor="b"/>
                </a:tc>
                <a:tc hMerge="1">
                  <a:txBody>
                    <a:bodyPr/>
                    <a:lstStyle/>
                    <a:p>
                      <a:endParaRPr lang="en-US"/>
                    </a:p>
                  </a:txBody>
                  <a:tcPr/>
                </a:tc>
                <a:tc>
                  <a:txBody>
                    <a:bodyPr/>
                    <a:lstStyle/>
                    <a:p>
                      <a:pPr algn="r" fontAlgn="b"/>
                      <a:r>
                        <a:rPr lang="en-US" sz="1000" b="0" i="0" u="sng" strike="noStrike" dirty="0">
                          <a:solidFill>
                            <a:srgbClr val="000000"/>
                          </a:solidFill>
                          <a:effectLst/>
                          <a:latin typeface="+mj-lt"/>
                        </a:rPr>
                        <a:t>(60,000</a:t>
                      </a:r>
                      <a:r>
                        <a:rPr lang="en-US" sz="1000" b="0" i="0" u="sng" strike="noStrike" dirty="0">
                          <a:solidFill>
                            <a:srgbClr val="000000"/>
                          </a:solidFill>
                          <a:effectLst/>
                          <a:latin typeface="Times New Roman" panose="02020603050405020304" pitchFamily="18" charset="0"/>
                        </a:rPr>
                        <a:t>)</a:t>
                      </a: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extLst>
                  <a:ext uri="{0D108BD9-81ED-4DB2-BD59-A6C34878D82A}">
                    <a16:rowId xmlns:a16="http://schemas.microsoft.com/office/drawing/2014/main" val="10005"/>
                  </a:ext>
                </a:extLst>
              </a:tr>
              <a:tr h="343011">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3">
                  <a:txBody>
                    <a:bodyPr/>
                    <a:lstStyle/>
                    <a:p>
                      <a:pPr algn="l" fontAlgn="b"/>
                      <a:endParaRPr lang="en-US" sz="1000" u="none" strike="noStrike" dirty="0">
                        <a:effectLst/>
                      </a:endParaRPr>
                    </a:p>
                    <a:p>
                      <a:pPr algn="l" fontAlgn="b"/>
                      <a:r>
                        <a:rPr lang="en-US" sz="1000" u="none" strike="noStrike" dirty="0">
                          <a:effectLst/>
                        </a:rPr>
                        <a:t>Adjusted GAV</a:t>
                      </a:r>
                      <a:endParaRPr lang="en-US" sz="1000" b="0" i="0" u="none" strike="noStrike" dirty="0">
                        <a:solidFill>
                          <a:srgbClr val="000000"/>
                        </a:solidFill>
                        <a:effectLst/>
                        <a:latin typeface="Times New Roman" panose="02020603050405020304" pitchFamily="18" charset="0"/>
                      </a:endParaRPr>
                    </a:p>
                  </a:txBody>
                  <a:tcPr marL="6899" marR="6899" marT="6899" marB="0" anchor="b"/>
                </a:tc>
                <a:tc hMerge="1">
                  <a:txBody>
                    <a:bodyPr/>
                    <a:lstStyle/>
                    <a:p>
                      <a:endParaRPr lang="en-US"/>
                    </a:p>
                  </a:txBody>
                  <a:tcPr/>
                </a:tc>
                <a:tc hMerge="1">
                  <a:txBody>
                    <a:bodyPr/>
                    <a:lstStyle/>
                    <a:p>
                      <a:endParaRPr lang="en-US"/>
                    </a:p>
                  </a:txBody>
                  <a:tcPr/>
                </a:tc>
                <a:tc>
                  <a:txBody>
                    <a:bodyPr/>
                    <a:lstStyle/>
                    <a:p>
                      <a:pPr algn="r" fontAlgn="b"/>
                      <a:r>
                        <a:rPr lang="en-US" sz="1000" u="none" strike="noStrike" dirty="0">
                          <a:effectLst/>
                        </a:rPr>
                        <a:t>27,000 </a:t>
                      </a:r>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r" fontAlgn="b"/>
                      <a:r>
                        <a:rPr lang="en-US" sz="1000" u="none" strike="noStrike" dirty="0">
                          <a:effectLst/>
                        </a:rPr>
                        <a:t>52,000 </a:t>
                      </a:r>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endParaRPr lang="en-US" dirty="0"/>
                    </a:p>
                  </a:txBody>
                  <a:tcPr marL="6899" marR="6899" marT="6899" marB="0" anchor="b"/>
                </a:tc>
                <a:tc>
                  <a:txBody>
                    <a:bodyPr/>
                    <a:lstStyle/>
                    <a:p>
                      <a:pPr algn="r" fontAlgn="b"/>
                      <a:r>
                        <a:rPr lang="en-US" sz="1000" u="none" strike="noStrike" dirty="0">
                          <a:effectLst/>
                        </a:rPr>
                        <a:t>102,000 </a:t>
                      </a:r>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2">
                  <a:txBody>
                    <a:bodyPr/>
                    <a:lstStyle/>
                    <a:p>
                      <a:endParaRPr lang="en-US" dirty="0"/>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r" fontAlgn="b"/>
                      <a:r>
                        <a:rPr lang="en-US" sz="1000" b="0" i="0" u="none" strike="noStrike" dirty="0">
                          <a:solidFill>
                            <a:srgbClr val="000000"/>
                          </a:solidFill>
                          <a:effectLst/>
                          <a:latin typeface="+mn-lt"/>
                        </a:rPr>
                        <a:t>1,900</a:t>
                      </a:r>
                      <a:endParaRPr lang="en-US" sz="1000" b="0" i="0" u="none" strike="noStrike" dirty="0">
                        <a:solidFill>
                          <a:srgbClr val="000000"/>
                        </a:solidFill>
                        <a:effectLst/>
                        <a:latin typeface="Times New Roman" panose="02020603050405020304" pitchFamily="18" charset="0"/>
                      </a:endParaRP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r" fontAlgn="b"/>
                      <a:r>
                        <a:rPr lang="en-US" sz="1000" b="0" i="0" u="none" strike="noStrike" dirty="0">
                          <a:solidFill>
                            <a:srgbClr val="000000"/>
                          </a:solidFill>
                          <a:effectLst/>
                          <a:latin typeface="+mj-lt"/>
                        </a:rPr>
                        <a:t>100,000</a:t>
                      </a: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a:txBody>
                    <a:bodyPr/>
                    <a:lstStyle/>
                    <a:p>
                      <a:pPr algn="r" fontAlgn="b"/>
                      <a:r>
                        <a:rPr lang="en-US" sz="1000" u="none" strike="noStrike" dirty="0">
                          <a:effectLst/>
                        </a:rPr>
                        <a:t>40,000 </a:t>
                      </a:r>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extLst>
                  <a:ext uri="{0D108BD9-81ED-4DB2-BD59-A6C34878D82A}">
                    <a16:rowId xmlns:a16="http://schemas.microsoft.com/office/drawing/2014/main" val="10006"/>
                  </a:ext>
                </a:extLst>
              </a:tr>
              <a:tr h="309470">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3">
                  <a:txBody>
                    <a:bodyPr/>
                    <a:lstStyle/>
                    <a:p>
                      <a:pPr algn="l" fontAlgn="b"/>
                      <a:r>
                        <a:rPr lang="en-US" sz="1000" u="none" strike="noStrike" dirty="0">
                          <a:effectLst/>
                        </a:rPr>
                        <a:t>Supplemental Homestead Deduction (3)</a:t>
                      </a:r>
                      <a:endParaRPr lang="en-US" sz="1000" b="0" i="0" u="none" strike="noStrike" dirty="0">
                        <a:solidFill>
                          <a:srgbClr val="000000"/>
                        </a:solidFill>
                        <a:effectLst/>
                        <a:latin typeface="Times New Roman" panose="02020603050405020304" pitchFamily="18" charset="0"/>
                      </a:endParaRPr>
                    </a:p>
                  </a:txBody>
                  <a:tcPr marL="6899" marR="6899" marT="6899" marB="0" anchor="b"/>
                </a:tc>
                <a:tc hMerge="1">
                  <a:txBody>
                    <a:bodyPr/>
                    <a:lstStyle/>
                    <a:p>
                      <a:endParaRPr lang="en-US"/>
                    </a:p>
                  </a:txBody>
                  <a:tcPr/>
                </a:tc>
                <a:tc hMerge="1">
                  <a:txBody>
                    <a:bodyPr/>
                    <a:lstStyle/>
                    <a:p>
                      <a:endParaRPr lang="en-US"/>
                    </a:p>
                  </a:txBody>
                  <a:tcPr/>
                </a:tc>
                <a:tc>
                  <a:txBody>
                    <a:bodyPr/>
                    <a:lstStyle/>
                    <a:p>
                      <a:pPr algn="r" fontAlgn="b"/>
                      <a:r>
                        <a:rPr lang="en-US" sz="1000" u="none" strike="noStrike" dirty="0">
                          <a:effectLst/>
                        </a:rPr>
                        <a:t>(9,450)</a:t>
                      </a:r>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r" fontAlgn="b"/>
                      <a:r>
                        <a:rPr lang="en-US" sz="1000" u="none" strike="noStrike" dirty="0">
                          <a:effectLst/>
                        </a:rPr>
                        <a:t>(18,200)</a:t>
                      </a:r>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endParaRPr lang="en-US" dirty="0"/>
                    </a:p>
                  </a:txBody>
                  <a:tcPr marL="6899" marR="6899" marT="6899" marB="0" anchor="b"/>
                </a:tc>
                <a:tc>
                  <a:txBody>
                    <a:bodyPr/>
                    <a:lstStyle/>
                    <a:p>
                      <a:pPr algn="r" fontAlgn="b"/>
                      <a:r>
                        <a:rPr lang="en-US" sz="1000" u="none" strike="noStrike" dirty="0">
                          <a:effectLst/>
                        </a:rPr>
                        <a:t>(35,700)</a:t>
                      </a:r>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2">
                  <a:txBody>
                    <a:bodyPr/>
                    <a:lstStyle/>
                    <a:p>
                      <a:endParaRPr lang="en-US" dirty="0"/>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r" fontAlgn="b"/>
                      <a:r>
                        <a:rPr lang="en-US" sz="1000" u="none" strike="noStrike" dirty="0">
                          <a:effectLst/>
                          <a:latin typeface="+mj-lt"/>
                        </a:rPr>
                        <a:t>0 </a:t>
                      </a:r>
                      <a:endParaRPr lang="en-US" sz="1000" b="0" i="0" u="none" strike="noStrike" dirty="0">
                        <a:solidFill>
                          <a:srgbClr val="000000"/>
                        </a:solidFill>
                        <a:effectLst/>
                        <a:latin typeface="+mj-lt"/>
                      </a:endParaRP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r" fontAlgn="b"/>
                      <a:r>
                        <a:rPr lang="en-US" sz="1000" b="0" i="0" u="none" strike="noStrike" dirty="0">
                          <a:solidFill>
                            <a:srgbClr val="000000"/>
                          </a:solidFill>
                          <a:effectLst/>
                          <a:latin typeface="+mj-lt"/>
                        </a:rPr>
                        <a:t>0</a:t>
                      </a: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a:txBody>
                    <a:bodyPr/>
                    <a:lstStyle/>
                    <a:p>
                      <a:pPr algn="r" fontAlgn="b"/>
                      <a:r>
                        <a:rPr lang="en-US" sz="1000" u="none" strike="noStrike" dirty="0">
                          <a:effectLst/>
                          <a:latin typeface="+mj-lt"/>
                        </a:rPr>
                        <a:t>0 </a:t>
                      </a:r>
                      <a:endParaRPr lang="en-US" sz="1000" b="0" i="0" u="none" strike="noStrike" dirty="0">
                        <a:solidFill>
                          <a:srgbClr val="000000"/>
                        </a:solidFill>
                        <a:effectLst/>
                        <a:latin typeface="+mj-lt"/>
                      </a:endParaRPr>
                    </a:p>
                  </a:txBody>
                  <a:tcPr marL="6899" marR="6899" marT="6899" marB="0" anchor="b"/>
                </a:tc>
                <a:tc>
                  <a:txBody>
                    <a:bodyPr/>
                    <a:lstStyle/>
                    <a:p>
                      <a:pPr algn="l" fontAlgn="b"/>
                      <a:endParaRPr lang="en-US" sz="1000" b="0" i="0" u="none" strike="noStrike" dirty="0">
                        <a:solidFill>
                          <a:srgbClr val="000000"/>
                        </a:solidFill>
                        <a:effectLst/>
                        <a:latin typeface="+mj-lt"/>
                      </a:endParaRPr>
                    </a:p>
                  </a:txBody>
                  <a:tcPr marL="6899" marR="6899" marT="6899" marB="0" anchor="b"/>
                </a:tc>
                <a:extLst>
                  <a:ext uri="{0D108BD9-81ED-4DB2-BD59-A6C34878D82A}">
                    <a16:rowId xmlns:a16="http://schemas.microsoft.com/office/drawing/2014/main" val="10007"/>
                  </a:ext>
                </a:extLst>
              </a:tr>
              <a:tr h="309470">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3">
                  <a:txBody>
                    <a:bodyPr/>
                    <a:lstStyle/>
                    <a:p>
                      <a:pPr algn="l" fontAlgn="b"/>
                      <a:r>
                        <a:rPr lang="en-US" sz="1000" u="none" strike="noStrike" dirty="0">
                          <a:effectLst/>
                          <a:highlight>
                            <a:srgbClr val="FFFF00"/>
                          </a:highlight>
                        </a:rPr>
                        <a:t>Mortgage Deduction</a:t>
                      </a:r>
                      <a:endParaRPr lang="en-US" sz="1000" b="0" i="0" u="none" strike="noStrike" dirty="0">
                        <a:solidFill>
                          <a:srgbClr val="000000"/>
                        </a:solidFill>
                        <a:effectLst/>
                        <a:highlight>
                          <a:srgbClr val="FFFF00"/>
                        </a:highlight>
                        <a:latin typeface="Times New Roman" panose="02020603050405020304" pitchFamily="18" charset="0"/>
                      </a:endParaRPr>
                    </a:p>
                  </a:txBody>
                  <a:tcPr marL="6899" marR="6899" marT="6899" marB="0" anchor="b"/>
                </a:tc>
                <a:tc hMerge="1">
                  <a:txBody>
                    <a:bodyPr/>
                    <a:lstStyle/>
                    <a:p>
                      <a:endParaRPr lang="en-US"/>
                    </a:p>
                  </a:txBody>
                  <a:tcPr/>
                </a:tc>
                <a:tc hMerge="1">
                  <a:txBody>
                    <a:bodyPr/>
                    <a:lstStyle/>
                    <a:p>
                      <a:endParaRPr lang="en-US"/>
                    </a:p>
                  </a:txBody>
                  <a:tcPr/>
                </a:tc>
                <a:tc>
                  <a:txBody>
                    <a:bodyPr/>
                    <a:lstStyle/>
                    <a:p>
                      <a:pPr algn="r" fontAlgn="b"/>
                      <a:r>
                        <a:rPr lang="en-US" sz="1000" b="0" i="0" u="sng" strike="noStrike" dirty="0">
                          <a:solidFill>
                            <a:srgbClr val="000000"/>
                          </a:solidFill>
                          <a:effectLst/>
                          <a:latin typeface="Times New Roman" panose="02020603050405020304" pitchFamily="18" charset="0"/>
                        </a:rPr>
                        <a:t>0</a:t>
                      </a:r>
                    </a:p>
                  </a:txBody>
                  <a:tcPr marL="6899" marR="6899" marT="6899" marB="0" anchor="b"/>
                </a:tc>
                <a:tc>
                  <a:txBody>
                    <a:bodyPr/>
                    <a:lstStyle/>
                    <a:p>
                      <a:pPr algn="l" fontAlgn="b"/>
                      <a:endParaRPr lang="en-US" sz="1000" b="0" i="0" u="sng" strike="noStrike" dirty="0">
                        <a:solidFill>
                          <a:srgbClr val="000000"/>
                        </a:solidFill>
                        <a:effectLst/>
                        <a:latin typeface="Times New Roman" panose="02020603050405020304" pitchFamily="18" charset="0"/>
                      </a:endParaRPr>
                    </a:p>
                  </a:txBody>
                  <a:tcPr marL="6899" marR="6899" marT="6899" marB="0" anchor="b"/>
                </a:tc>
                <a:tc>
                  <a:txBody>
                    <a:bodyPr/>
                    <a:lstStyle/>
                    <a:p>
                      <a:pPr algn="r" fontAlgn="b"/>
                      <a:r>
                        <a:rPr lang="en-US" sz="1000" u="sng" strike="noStrike" dirty="0">
                          <a:effectLst/>
                        </a:rPr>
                        <a:t>0</a:t>
                      </a:r>
                      <a:endParaRPr lang="en-US" sz="1000" b="0" i="0" u="sng" strike="noStrike" dirty="0">
                        <a:solidFill>
                          <a:srgbClr val="000000"/>
                        </a:solidFill>
                        <a:effectLst/>
                        <a:latin typeface="Times New Roman" panose="02020603050405020304" pitchFamily="18" charset="0"/>
                      </a:endParaRPr>
                    </a:p>
                  </a:txBody>
                  <a:tcPr marL="6899" marR="6899" marT="6899" marB="0" anchor="b"/>
                </a:tc>
                <a:tc>
                  <a:txBody>
                    <a:bodyPr/>
                    <a:lstStyle/>
                    <a:p>
                      <a:endParaRPr lang="en-US" u="sng" dirty="0"/>
                    </a:p>
                  </a:txBody>
                  <a:tcPr marL="6899" marR="6899" marT="6899" marB="0" anchor="b"/>
                </a:tc>
                <a:tc>
                  <a:txBody>
                    <a:bodyPr/>
                    <a:lstStyle/>
                    <a:p>
                      <a:pPr algn="r" fontAlgn="b"/>
                      <a:r>
                        <a:rPr lang="en-US" sz="1000" b="0" i="0" u="sng" strike="noStrike" dirty="0">
                          <a:solidFill>
                            <a:srgbClr val="000000"/>
                          </a:solidFill>
                          <a:effectLst/>
                          <a:latin typeface="Times New Roman" panose="02020603050405020304" pitchFamily="18" charset="0"/>
                        </a:rPr>
                        <a:t>0</a:t>
                      </a:r>
                    </a:p>
                  </a:txBody>
                  <a:tcPr marL="6899" marR="6899" marT="6899" marB="0" anchor="b"/>
                </a:tc>
                <a:tc gridSpan="2">
                  <a:txBody>
                    <a:bodyPr/>
                    <a:lstStyle/>
                    <a:p>
                      <a:endParaRPr lang="en-US" u="sng" dirty="0"/>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r" fontAlgn="b"/>
                      <a:r>
                        <a:rPr lang="en-US" sz="1000" u="sng" strike="noStrike" dirty="0">
                          <a:effectLst/>
                          <a:latin typeface="+mj-lt"/>
                        </a:rPr>
                        <a:t>0 </a:t>
                      </a:r>
                      <a:endParaRPr lang="en-US" sz="1000" b="0" i="0" u="sng" strike="noStrike" dirty="0">
                        <a:solidFill>
                          <a:srgbClr val="000000"/>
                        </a:solidFill>
                        <a:effectLst/>
                        <a:latin typeface="+mj-lt"/>
                      </a:endParaRP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r" fontAlgn="b"/>
                      <a:r>
                        <a:rPr lang="en-US" sz="1000" b="0" i="0" u="sng" strike="noStrike" dirty="0">
                          <a:solidFill>
                            <a:srgbClr val="000000"/>
                          </a:solidFill>
                          <a:effectLst/>
                          <a:latin typeface="+mj-lt"/>
                        </a:rPr>
                        <a:t>0</a:t>
                      </a: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a:txBody>
                    <a:bodyPr/>
                    <a:lstStyle/>
                    <a:p>
                      <a:pPr algn="r" fontAlgn="b"/>
                      <a:r>
                        <a:rPr lang="en-US" sz="1000" u="sng" strike="noStrike" dirty="0">
                          <a:effectLst/>
                          <a:latin typeface="+mj-lt"/>
                        </a:rPr>
                        <a:t>0 </a:t>
                      </a:r>
                      <a:endParaRPr lang="en-US" sz="1000" b="0" i="0" u="sng" strike="noStrike" dirty="0">
                        <a:solidFill>
                          <a:srgbClr val="000000"/>
                        </a:solidFill>
                        <a:effectLst/>
                        <a:latin typeface="+mj-lt"/>
                      </a:endParaRPr>
                    </a:p>
                  </a:txBody>
                  <a:tcPr marL="6899" marR="6899" marT="6899" marB="0" anchor="b"/>
                </a:tc>
                <a:tc>
                  <a:txBody>
                    <a:bodyPr/>
                    <a:lstStyle/>
                    <a:p>
                      <a:pPr algn="l" fontAlgn="b"/>
                      <a:endParaRPr lang="en-US" sz="1000" b="0" i="0" u="none" strike="noStrike" dirty="0">
                        <a:solidFill>
                          <a:srgbClr val="000000"/>
                        </a:solidFill>
                        <a:effectLst/>
                        <a:latin typeface="+mj-lt"/>
                      </a:endParaRPr>
                    </a:p>
                  </a:txBody>
                  <a:tcPr marL="6899" marR="6899" marT="6899" marB="0" anchor="b"/>
                </a:tc>
                <a:extLst>
                  <a:ext uri="{0D108BD9-81ED-4DB2-BD59-A6C34878D82A}">
                    <a16:rowId xmlns:a16="http://schemas.microsoft.com/office/drawing/2014/main" val="10008"/>
                  </a:ext>
                </a:extLst>
              </a:tr>
              <a:tr h="309470">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gridSpan="3">
                  <a:txBody>
                    <a:bodyPr/>
                    <a:lstStyle/>
                    <a:p>
                      <a:pPr algn="l" fontAlgn="b"/>
                      <a:r>
                        <a:rPr lang="en-US" sz="1000" u="none" strike="noStrike" dirty="0">
                          <a:effectLst/>
                        </a:rPr>
                        <a:t>Net Assessed Value (NAV)</a:t>
                      </a:r>
                      <a:endParaRPr lang="en-US" sz="1000" b="0" i="0" u="none" strike="noStrike" dirty="0">
                        <a:solidFill>
                          <a:srgbClr val="000000"/>
                        </a:solidFill>
                        <a:effectLst/>
                        <a:latin typeface="Times New Roman" panose="02020603050405020304" pitchFamily="18" charset="0"/>
                      </a:endParaRPr>
                    </a:p>
                  </a:txBody>
                  <a:tcPr marL="6899" marR="6899" marT="6899" marB="0" anchor="b"/>
                </a:tc>
                <a:tc hMerge="1">
                  <a:txBody>
                    <a:bodyPr/>
                    <a:lstStyle/>
                    <a:p>
                      <a:endParaRPr lang="en-US"/>
                    </a:p>
                  </a:txBody>
                  <a:tcPr/>
                </a:tc>
                <a:tc hMerge="1">
                  <a:txBody>
                    <a:bodyPr/>
                    <a:lstStyle/>
                    <a:p>
                      <a:endParaRPr lang="en-US"/>
                    </a:p>
                  </a:txBody>
                  <a:tcPr/>
                </a:tc>
                <a:tc>
                  <a:txBody>
                    <a:bodyPr/>
                    <a:lstStyle/>
                    <a:p>
                      <a:pPr algn="r" fontAlgn="b"/>
                      <a:r>
                        <a:rPr lang="en-US" sz="1000" u="dbl" strike="noStrike" baseline="0" dirty="0">
                          <a:effectLst/>
                        </a:rPr>
                        <a:t>$17,550 </a:t>
                      </a:r>
                      <a:endParaRPr lang="en-US" sz="1000" b="0" i="0" u="dbl" strike="noStrike" baseline="0"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dbl" strike="noStrike" baseline="0" dirty="0">
                        <a:solidFill>
                          <a:srgbClr val="000000"/>
                        </a:solidFill>
                        <a:effectLst/>
                        <a:latin typeface="Times New Roman" panose="02020603050405020304" pitchFamily="18" charset="0"/>
                      </a:endParaRPr>
                    </a:p>
                  </a:txBody>
                  <a:tcPr marL="6899" marR="6899" marT="6899" marB="0" anchor="b"/>
                </a:tc>
                <a:tc>
                  <a:txBody>
                    <a:bodyPr/>
                    <a:lstStyle/>
                    <a:p>
                      <a:pPr algn="r" fontAlgn="b"/>
                      <a:r>
                        <a:rPr lang="en-US" sz="1000" u="dbl" strike="noStrike" baseline="0" dirty="0">
                          <a:effectLst/>
                        </a:rPr>
                        <a:t>$33,800 </a:t>
                      </a:r>
                      <a:endParaRPr lang="en-US" sz="1000" b="0" i="0" u="dbl" strike="noStrike" baseline="0" dirty="0">
                        <a:solidFill>
                          <a:srgbClr val="000000"/>
                        </a:solidFill>
                        <a:effectLst/>
                        <a:latin typeface="Times New Roman" panose="02020603050405020304" pitchFamily="18" charset="0"/>
                      </a:endParaRPr>
                    </a:p>
                  </a:txBody>
                  <a:tcPr marL="6899" marR="6899" marT="6899" marB="0" anchor="b"/>
                </a:tc>
                <a:tc>
                  <a:txBody>
                    <a:bodyPr/>
                    <a:lstStyle/>
                    <a:p>
                      <a:endParaRPr lang="en-US" u="dbl" baseline="0" dirty="0"/>
                    </a:p>
                  </a:txBody>
                  <a:tcPr marL="6899" marR="6899" marT="6899" marB="0" anchor="b"/>
                </a:tc>
                <a:tc>
                  <a:txBody>
                    <a:bodyPr/>
                    <a:lstStyle/>
                    <a:p>
                      <a:pPr algn="r" fontAlgn="b"/>
                      <a:r>
                        <a:rPr lang="en-US" sz="1000" u="dbl" strike="noStrike" baseline="0" dirty="0">
                          <a:effectLst/>
                        </a:rPr>
                        <a:t>$66,300 </a:t>
                      </a:r>
                      <a:endParaRPr lang="en-US" sz="1000" b="0" i="0" u="dbl" strike="noStrike" baseline="0" dirty="0">
                        <a:solidFill>
                          <a:srgbClr val="000000"/>
                        </a:solidFill>
                        <a:effectLst/>
                        <a:latin typeface="Times New Roman" panose="02020603050405020304" pitchFamily="18" charset="0"/>
                      </a:endParaRPr>
                    </a:p>
                  </a:txBody>
                  <a:tcPr marL="6899" marR="6899" marT="6899" marB="0" anchor="b"/>
                </a:tc>
                <a:tc gridSpan="2">
                  <a:txBody>
                    <a:bodyPr/>
                    <a:lstStyle/>
                    <a:p>
                      <a:endParaRPr lang="en-US" u="dbl" baseline="0" dirty="0"/>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r" fontAlgn="b"/>
                      <a:r>
                        <a:rPr lang="en-US" sz="1000" u="dbl" strike="noStrike" baseline="0" dirty="0">
                          <a:effectLst/>
                        </a:rPr>
                        <a:t>$1,900 </a:t>
                      </a:r>
                      <a:endParaRPr lang="en-US" sz="1000" b="0" i="0" u="dbl" strike="noStrike" baseline="0" dirty="0">
                        <a:solidFill>
                          <a:srgbClr val="000000"/>
                        </a:solidFill>
                        <a:effectLst/>
                        <a:latin typeface="Times New Roman" panose="02020603050405020304" pitchFamily="18" charset="0"/>
                      </a:endParaRP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r" fontAlgn="b"/>
                      <a:r>
                        <a:rPr lang="en-US" sz="1000" b="0" i="0" u="dbl" strike="noStrike" baseline="0" dirty="0">
                          <a:solidFill>
                            <a:srgbClr val="000000"/>
                          </a:solidFill>
                          <a:effectLst/>
                          <a:latin typeface="+mj-lt"/>
                        </a:rPr>
                        <a:t>$100,000</a:t>
                      </a:r>
                    </a:p>
                  </a:txBody>
                  <a:tcPr marL="6899" marR="6899" marT="6899" marB="0" anchor="b"/>
                </a:tc>
                <a:tc hMerge="1">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r" fontAlgn="b"/>
                      <a:r>
                        <a:rPr lang="en-US" sz="1000" u="dbl" strike="noStrike" baseline="0" dirty="0">
                          <a:effectLst/>
                        </a:rPr>
                        <a:t>$40,000 </a:t>
                      </a:r>
                      <a:endParaRPr lang="en-US" sz="1000" b="0" i="0" u="dbl" strike="noStrike" baseline="0"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extLst>
                  <a:ext uri="{0D108BD9-81ED-4DB2-BD59-A6C34878D82A}">
                    <a16:rowId xmlns:a16="http://schemas.microsoft.com/office/drawing/2014/main" val="10009"/>
                  </a:ext>
                </a:extLst>
              </a:tr>
              <a:tr h="309470">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r>
                        <a:rPr lang="en-US" sz="1000" b="0" i="0" u="none" strike="noStrike" dirty="0">
                          <a:solidFill>
                            <a:srgbClr val="000000"/>
                          </a:solidFill>
                          <a:effectLst/>
                          <a:highlight>
                            <a:srgbClr val="FFFF00"/>
                          </a:highlight>
                          <a:latin typeface="Times New Roman" panose="02020603050405020304" pitchFamily="18" charset="0"/>
                        </a:rPr>
                        <a:t>Old Method</a:t>
                      </a:r>
                    </a:p>
                  </a:txBody>
                  <a:tcPr marL="6899" marR="6899" marT="6899" marB="0" anchor="b"/>
                </a:tc>
                <a:tc>
                  <a:txBody>
                    <a:bodyPr/>
                    <a:lstStyle/>
                    <a:p>
                      <a:pPr algn="r" fontAlgn="b"/>
                      <a:r>
                        <a:rPr lang="en-US" sz="1200" b="1" i="0" u="none" strike="noStrike" dirty="0">
                          <a:solidFill>
                            <a:srgbClr val="000000"/>
                          </a:solidFill>
                          <a:effectLst/>
                          <a:highlight>
                            <a:srgbClr val="FFFF00"/>
                          </a:highlight>
                          <a:latin typeface="Times New Roman" panose="02020603050405020304" pitchFamily="18" charset="0"/>
                        </a:rPr>
                        <a:t>16,500</a:t>
                      </a:r>
                    </a:p>
                  </a:txBody>
                  <a:tcPr marL="6899" marR="6899" marT="6899" marB="0" anchor="b"/>
                </a:tc>
                <a:tc>
                  <a:txBody>
                    <a:bodyPr/>
                    <a:lstStyle/>
                    <a:p>
                      <a:pPr algn="r" fontAlgn="b"/>
                      <a:endParaRPr lang="en-US" sz="1200" b="1" i="0" u="none" strike="noStrike" dirty="0">
                        <a:solidFill>
                          <a:srgbClr val="000000"/>
                        </a:solidFill>
                        <a:effectLst/>
                        <a:highlight>
                          <a:srgbClr val="FFFF00"/>
                        </a:highlight>
                        <a:latin typeface="Times New Roman" panose="02020603050405020304" pitchFamily="18" charset="0"/>
                      </a:endParaRPr>
                    </a:p>
                  </a:txBody>
                  <a:tcPr marL="6899" marR="6899" marT="6899" marB="0" anchor="b"/>
                </a:tc>
                <a:tc>
                  <a:txBody>
                    <a:bodyPr/>
                    <a:lstStyle/>
                    <a:p>
                      <a:pPr algn="r"/>
                      <a:r>
                        <a:rPr lang="en-US" sz="1200" b="1" dirty="0">
                          <a:highlight>
                            <a:srgbClr val="FFFF00"/>
                          </a:highlight>
                        </a:rPr>
                        <a:t>32,750</a:t>
                      </a:r>
                    </a:p>
                  </a:txBody>
                  <a:tcPr marL="6899" marR="6899" marT="6899" marB="0" anchor="b"/>
                </a:tc>
                <a:tc>
                  <a:txBody>
                    <a:bodyPr/>
                    <a:lstStyle/>
                    <a:p>
                      <a:pPr algn="r"/>
                      <a:endParaRPr lang="en-US" sz="1200" b="1" dirty="0">
                        <a:highlight>
                          <a:srgbClr val="FFFF00"/>
                        </a:highlight>
                      </a:endParaRPr>
                    </a:p>
                  </a:txBody>
                  <a:tcPr marL="6899" marR="6899" marT="6899" marB="0" anchor="b"/>
                </a:tc>
                <a:tc>
                  <a:txBody>
                    <a:bodyPr/>
                    <a:lstStyle/>
                    <a:p>
                      <a:pPr algn="r" fontAlgn="b"/>
                      <a:r>
                        <a:rPr lang="en-US" sz="1200" b="1" i="0" u="none" strike="noStrike" dirty="0">
                          <a:solidFill>
                            <a:srgbClr val="000000"/>
                          </a:solidFill>
                          <a:effectLst/>
                          <a:highlight>
                            <a:srgbClr val="FFFF00"/>
                          </a:highlight>
                          <a:latin typeface="Times New Roman" panose="02020603050405020304" pitchFamily="18" charset="0"/>
                        </a:rPr>
                        <a:t>65,250</a:t>
                      </a:r>
                    </a:p>
                  </a:txBody>
                  <a:tcPr marL="6899" marR="6899" marT="6899" marB="0" anchor="b"/>
                </a:tc>
                <a:tc gridSpan="2">
                  <a:txBody>
                    <a:bodyPr/>
                    <a:lstStyle/>
                    <a:p>
                      <a:endParaRPr lang="en-US" dirty="0">
                        <a:highlight>
                          <a:srgbClr val="FFFF00"/>
                        </a:highlight>
                      </a:endParaRP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gridSpan="2">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hMerge="1">
                  <a:txBody>
                    <a:bodyPr/>
                    <a:lstStyle/>
                    <a:p>
                      <a:pPr algn="l" fontAlgn="b"/>
                      <a:endParaRPr lang="en-US" sz="1000" b="0" i="0" u="none" strike="noStrike">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extLst>
                  <a:ext uri="{0D108BD9-81ED-4DB2-BD59-A6C34878D82A}">
                    <a16:rowId xmlns:a16="http://schemas.microsoft.com/office/drawing/2014/main" val="10010"/>
                  </a:ext>
                </a:extLst>
              </a:tr>
              <a:tr h="495107">
                <a:tc gridSpan="16">
                  <a:txBody>
                    <a:bodyPr/>
                    <a:lstStyle/>
                    <a:p>
                      <a:pPr marL="228600" indent="-228600" algn="l" fontAlgn="b">
                        <a:buAutoNum type="arabicParenBoth"/>
                      </a:pPr>
                      <a:r>
                        <a:rPr lang="en-US" sz="1000" u="none" strike="noStrike" dirty="0">
                          <a:effectLst/>
                        </a:rPr>
                        <a:t>Per the Department of Local Government Finance's Certification of Agricultural Land Base Rate Value of Assessment Year 2023</a:t>
                      </a:r>
                    </a:p>
                  </a:txBody>
                  <a:tcPr marL="6899" marR="6899" marT="689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extLst>
                  <a:ext uri="{0D108BD9-81ED-4DB2-BD59-A6C34878D82A}">
                    <a16:rowId xmlns:a16="http://schemas.microsoft.com/office/drawing/2014/main" val="10011"/>
                  </a:ext>
                </a:extLst>
              </a:tr>
              <a:tr h="495107">
                <a:tc gridSpan="8">
                  <a:txBody>
                    <a:bodyPr/>
                    <a:lstStyle/>
                    <a:p>
                      <a:pPr algn="l" fontAlgn="b"/>
                      <a:r>
                        <a:rPr lang="en-US" sz="1000" u="none" strike="noStrike" dirty="0">
                          <a:effectLst/>
                        </a:rPr>
                        <a:t>(2)  Lesser of 60% of the GAV or $48,000  (See Indiana Code 6-1.1-12-37).</a:t>
                      </a:r>
                      <a:endParaRPr lang="en-US" sz="1000" b="0" i="0" u="none" strike="noStrike" dirty="0">
                        <a:solidFill>
                          <a:srgbClr val="000000"/>
                        </a:solidFill>
                        <a:effectLst/>
                        <a:latin typeface="Times New Roman" panose="02020603050405020304" pitchFamily="18" charset="0"/>
                      </a:endParaRPr>
                    </a:p>
                  </a:txBody>
                  <a:tcPr marL="6899" marR="6899" marT="689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hMerge="1">
                  <a:txBody>
                    <a:bodyPr/>
                    <a:lstStyle/>
                    <a:p>
                      <a:endParaRPr lang="en-US"/>
                    </a:p>
                  </a:txBody>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6899" marR="6899" marT="6899" marB="0" anchor="b"/>
                </a:tc>
                <a:extLst>
                  <a:ext uri="{0D108BD9-81ED-4DB2-BD59-A6C34878D82A}">
                    <a16:rowId xmlns:a16="http://schemas.microsoft.com/office/drawing/2014/main" val="10012"/>
                  </a:ext>
                </a:extLst>
              </a:tr>
              <a:tr h="495107">
                <a:tc gridSpan="17">
                  <a:txBody>
                    <a:bodyPr/>
                    <a:lstStyle/>
                    <a:p>
                      <a:pPr algn="l" fontAlgn="t"/>
                      <a:r>
                        <a:rPr lang="en-US" sz="1000" u="none" strike="noStrike" dirty="0">
                          <a:effectLst/>
                        </a:rPr>
                        <a:t>(3)  35% of the adjusted GAV that is not more than $600,000 and 25% of the adjusted GAV that is more than $600,000 (See Indiana Code 6-1.1-12-37.5).</a:t>
                      </a:r>
                      <a:endParaRPr lang="en-US" sz="1000" b="0" i="0" u="none" strike="noStrike" dirty="0">
                        <a:solidFill>
                          <a:srgbClr val="000000"/>
                        </a:solidFill>
                        <a:effectLst/>
                        <a:latin typeface="Times New Roman" panose="02020603050405020304" pitchFamily="18" charset="0"/>
                      </a:endParaRPr>
                    </a:p>
                  </a:txBody>
                  <a:tcPr marL="6899" marR="6899" marT="6899"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1949713-DDC2-94A4-F758-B2BD4C485715}"/>
                  </a:ext>
                </a:extLst>
              </p14:cNvPr>
              <p14:cNvContentPartPr/>
              <p14:nvPr/>
            </p14:nvContentPartPr>
            <p14:xfrm>
              <a:off x="2553198" y="3932560"/>
              <a:ext cx="360" cy="360"/>
            </p14:xfrm>
          </p:contentPart>
        </mc:Choice>
        <mc:Fallback xmlns="">
          <p:pic>
            <p:nvPicPr>
              <p:cNvPr id="3" name="Ink 2">
                <a:extLst>
                  <a:ext uri="{FF2B5EF4-FFF2-40B4-BE49-F238E27FC236}">
                    <a16:creationId xmlns:a16="http://schemas.microsoft.com/office/drawing/2014/main" id="{21949713-DDC2-94A4-F758-B2BD4C485715}"/>
                  </a:ext>
                </a:extLst>
              </p:cNvPr>
              <p:cNvPicPr/>
              <p:nvPr/>
            </p:nvPicPr>
            <p:blipFill>
              <a:blip r:embed="rId3"/>
              <a:stretch>
                <a:fillRect/>
              </a:stretch>
            </p:blipFill>
            <p:spPr>
              <a:xfrm>
                <a:off x="2499198" y="3824560"/>
                <a:ext cx="108000" cy="216000"/>
              </a:xfrm>
              <a:prstGeom prst="rect">
                <a:avLst/>
              </a:prstGeom>
            </p:spPr>
          </p:pic>
        </mc:Fallback>
      </mc:AlternateContent>
      <p:sp>
        <p:nvSpPr>
          <p:cNvPr id="10" name="Connecteur droit 9">
            <a:extLst>
              <a:ext uri="{FF2B5EF4-FFF2-40B4-BE49-F238E27FC236}">
                <a16:creationId xmlns:a16="http://schemas.microsoft.com/office/drawing/2014/main" id="{181A1403-B3E8-40BC-BD7A-FA3B8B255A74}"/>
              </a:ext>
            </a:extLst>
          </p:cNvPr>
          <p:cNvSpPr/>
          <p:nvPr/>
        </p:nvSpPr>
        <p:spPr>
          <a:xfrm>
            <a:off x="2552880" y="3932100"/>
            <a:ext cx="678" cy="820"/>
          </a:xfrm>
          <a:prstGeom prst="line">
            <a:avLst/>
          </a:prstGeom>
          <a:solidFill>
            <a:srgbClr val="FFFC00">
              <a:alpha val="5000"/>
            </a:srgbClr>
          </a:solidFill>
          <a:ln w="108000">
            <a:solidFill>
              <a:srgbClr val="FFFC00"/>
            </a:solidFill>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dirty="0">
              <a:solidFill>
                <a:srgbClr val="FFFC00"/>
              </a:solidFill>
            </a:endParaRPr>
          </a:p>
        </p:txBody>
      </p:sp>
    </p:spTree>
    <p:extLst>
      <p:ext uri="{BB962C8B-B14F-4D97-AF65-F5344CB8AC3E}">
        <p14:creationId xmlns:p14="http://schemas.microsoft.com/office/powerpoint/2010/main" val="85150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3459"/>
          </a:xfrm>
        </p:spPr>
        <p:txBody>
          <a:bodyPr>
            <a:normAutofit/>
          </a:bodyPr>
          <a:lstStyle/>
          <a:p>
            <a:r>
              <a:rPr lang="en-US" dirty="0"/>
              <a:t>Fiscal Impact Overview</a:t>
            </a:r>
          </a:p>
        </p:txBody>
      </p:sp>
      <p:sp>
        <p:nvSpPr>
          <p:cNvPr id="3" name="Content Placeholder 2"/>
          <p:cNvSpPr>
            <a:spLocks noGrp="1"/>
          </p:cNvSpPr>
          <p:nvPr>
            <p:ph idx="1"/>
          </p:nvPr>
        </p:nvSpPr>
        <p:spPr>
          <a:xfrm>
            <a:off x="838200" y="1317625"/>
            <a:ext cx="10515600" cy="4859338"/>
          </a:xfrm>
        </p:spPr>
        <p:txBody>
          <a:bodyPr>
            <a:normAutofit/>
          </a:bodyPr>
          <a:lstStyle/>
          <a:p>
            <a:r>
              <a:rPr lang="en-US" dirty="0"/>
              <a:t>Services to be Provided – Pre and Post Reorganization </a:t>
            </a:r>
          </a:p>
          <a:p>
            <a:pPr lvl="1"/>
            <a:r>
              <a:rPr lang="en-US" dirty="0"/>
              <a:t>Town Zone </a:t>
            </a:r>
          </a:p>
          <a:p>
            <a:pPr lvl="1"/>
            <a:r>
              <a:rPr lang="en-US" dirty="0"/>
              <a:t>Rural Zone</a:t>
            </a:r>
          </a:p>
          <a:p>
            <a:r>
              <a:rPr lang="en-US" dirty="0"/>
              <a:t>Overview - Property Tax – Rates and Levies  </a:t>
            </a:r>
          </a:p>
          <a:p>
            <a:r>
              <a:rPr lang="en-US" dirty="0"/>
              <a:t>2022 vs 2023 Tax Comparison</a:t>
            </a:r>
          </a:p>
          <a:p>
            <a:r>
              <a:rPr lang="en-US" dirty="0"/>
              <a:t>Property Tax Rates – Current &amp; If Reorganized</a:t>
            </a:r>
          </a:p>
          <a:p>
            <a:pPr lvl="1"/>
            <a:r>
              <a:rPr lang="en-US" dirty="0"/>
              <a:t>Town Zone</a:t>
            </a:r>
          </a:p>
          <a:p>
            <a:pPr lvl="1"/>
            <a:r>
              <a:rPr lang="en-US" dirty="0"/>
              <a:t>Rural Zone</a:t>
            </a:r>
          </a:p>
          <a:p>
            <a:r>
              <a:rPr lang="en-US" dirty="0"/>
              <a:t>Examples</a:t>
            </a:r>
          </a:p>
          <a:p>
            <a:r>
              <a:rPr lang="en-US" dirty="0"/>
              <a:t>Questions and Answers</a:t>
            </a:r>
          </a:p>
          <a:p>
            <a:endParaRPr lang="en-US" dirty="0"/>
          </a:p>
          <a:p>
            <a:endParaRPr lang="en-US" dirty="0"/>
          </a:p>
        </p:txBody>
      </p:sp>
    </p:spTree>
    <p:extLst>
      <p:ext uri="{BB962C8B-B14F-4D97-AF65-F5344CB8AC3E}">
        <p14:creationId xmlns:p14="http://schemas.microsoft.com/office/powerpoint/2010/main" val="1053905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EADF-CEFD-FC3E-4444-E0A9D38446D9}"/>
              </a:ext>
            </a:extLst>
          </p:cNvPr>
          <p:cNvSpPr>
            <a:spLocks noGrp="1"/>
          </p:cNvSpPr>
          <p:nvPr>
            <p:ph type="title"/>
          </p:nvPr>
        </p:nvSpPr>
        <p:spPr>
          <a:xfrm>
            <a:off x="520862" y="295678"/>
            <a:ext cx="10515600" cy="167310"/>
          </a:xfrm>
        </p:spPr>
        <p:txBody>
          <a:bodyPr>
            <a:normAutofit fontScale="90000"/>
          </a:bodyPr>
          <a:lstStyle/>
          <a:p>
            <a:r>
              <a:rPr lang="en-US" dirty="0"/>
              <a:t>Example – Homestead in Sheridan</a:t>
            </a:r>
          </a:p>
        </p:txBody>
      </p:sp>
      <p:graphicFrame>
        <p:nvGraphicFramePr>
          <p:cNvPr id="5" name="Content Placeholder 4">
            <a:extLst>
              <a:ext uri="{FF2B5EF4-FFF2-40B4-BE49-F238E27FC236}">
                <a16:creationId xmlns:a16="http://schemas.microsoft.com/office/drawing/2014/main" id="{4179C56F-712B-2271-CC25-7C233B7045A4}"/>
              </a:ext>
            </a:extLst>
          </p:cNvPr>
          <p:cNvGraphicFramePr>
            <a:graphicFrameLocks noGrp="1"/>
          </p:cNvGraphicFramePr>
          <p:nvPr>
            <p:ph idx="1"/>
            <p:extLst>
              <p:ext uri="{D42A27DB-BD31-4B8C-83A1-F6EECF244321}">
                <p14:modId xmlns:p14="http://schemas.microsoft.com/office/powerpoint/2010/main" val="2413613777"/>
              </p:ext>
            </p:extLst>
          </p:nvPr>
        </p:nvGraphicFramePr>
        <p:xfrm>
          <a:off x="520862" y="763929"/>
          <a:ext cx="11053823" cy="4884511"/>
        </p:xfrm>
        <a:graphic>
          <a:graphicData uri="http://schemas.openxmlformats.org/drawingml/2006/table">
            <a:tbl>
              <a:tblPr>
                <a:tableStyleId>{5C22544A-7EE6-4342-B048-85BDC9FD1C3A}</a:tableStyleId>
              </a:tblPr>
              <a:tblGrid>
                <a:gridCol w="2202350">
                  <a:extLst>
                    <a:ext uri="{9D8B030D-6E8A-4147-A177-3AD203B41FA5}">
                      <a16:colId xmlns:a16="http://schemas.microsoft.com/office/drawing/2014/main" val="1173279553"/>
                    </a:ext>
                  </a:extLst>
                </a:gridCol>
                <a:gridCol w="897772">
                  <a:extLst>
                    <a:ext uri="{9D8B030D-6E8A-4147-A177-3AD203B41FA5}">
                      <a16:colId xmlns:a16="http://schemas.microsoft.com/office/drawing/2014/main" val="673370940"/>
                    </a:ext>
                  </a:extLst>
                </a:gridCol>
                <a:gridCol w="897772">
                  <a:extLst>
                    <a:ext uri="{9D8B030D-6E8A-4147-A177-3AD203B41FA5}">
                      <a16:colId xmlns:a16="http://schemas.microsoft.com/office/drawing/2014/main" val="1367407409"/>
                    </a:ext>
                  </a:extLst>
                </a:gridCol>
                <a:gridCol w="1136243">
                  <a:extLst>
                    <a:ext uri="{9D8B030D-6E8A-4147-A177-3AD203B41FA5}">
                      <a16:colId xmlns:a16="http://schemas.microsoft.com/office/drawing/2014/main" val="1461716731"/>
                    </a:ext>
                  </a:extLst>
                </a:gridCol>
                <a:gridCol w="897772">
                  <a:extLst>
                    <a:ext uri="{9D8B030D-6E8A-4147-A177-3AD203B41FA5}">
                      <a16:colId xmlns:a16="http://schemas.microsoft.com/office/drawing/2014/main" val="2088462402"/>
                    </a:ext>
                  </a:extLst>
                </a:gridCol>
                <a:gridCol w="2188320">
                  <a:extLst>
                    <a:ext uri="{9D8B030D-6E8A-4147-A177-3AD203B41FA5}">
                      <a16:colId xmlns:a16="http://schemas.microsoft.com/office/drawing/2014/main" val="2958536183"/>
                    </a:ext>
                  </a:extLst>
                </a:gridCol>
                <a:gridCol w="897772">
                  <a:extLst>
                    <a:ext uri="{9D8B030D-6E8A-4147-A177-3AD203B41FA5}">
                      <a16:colId xmlns:a16="http://schemas.microsoft.com/office/drawing/2014/main" val="3355041151"/>
                    </a:ext>
                  </a:extLst>
                </a:gridCol>
                <a:gridCol w="897772">
                  <a:extLst>
                    <a:ext uri="{9D8B030D-6E8A-4147-A177-3AD203B41FA5}">
                      <a16:colId xmlns:a16="http://schemas.microsoft.com/office/drawing/2014/main" val="1795468403"/>
                    </a:ext>
                  </a:extLst>
                </a:gridCol>
                <a:gridCol w="1038050">
                  <a:extLst>
                    <a:ext uri="{9D8B030D-6E8A-4147-A177-3AD203B41FA5}">
                      <a16:colId xmlns:a16="http://schemas.microsoft.com/office/drawing/2014/main" val="2313278329"/>
                    </a:ext>
                  </a:extLst>
                </a:gridCol>
              </a:tblGrid>
              <a:tr h="235625">
                <a:tc gridSpan="4">
                  <a:txBody>
                    <a:bodyPr/>
                    <a:lstStyle/>
                    <a:p>
                      <a:pPr algn="ctr" fontAlgn="b"/>
                      <a:r>
                        <a:rPr lang="en-US" sz="1100" u="sng" strike="noStrike" dirty="0">
                          <a:effectLst/>
                        </a:rPr>
                        <a:t>Current</a:t>
                      </a:r>
                      <a:endParaRPr lang="en-US" sz="1100" b="1" i="0" u="sng"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100" b="1" i="0" u="sng" strike="noStrike" dirty="0">
                        <a:solidFill>
                          <a:srgbClr val="000000"/>
                        </a:solidFill>
                        <a:effectLst/>
                        <a:latin typeface="Aptos Narrow" panose="020B0004020202020204" pitchFamily="34" charset="0"/>
                      </a:endParaRPr>
                    </a:p>
                  </a:txBody>
                  <a:tcPr marL="9525" marR="9525" marT="9525" marB="0" anchor="b"/>
                </a:tc>
                <a:tc gridSpan="4">
                  <a:txBody>
                    <a:bodyPr/>
                    <a:lstStyle/>
                    <a:p>
                      <a:pPr algn="ctr" fontAlgn="b"/>
                      <a:r>
                        <a:rPr lang="en-US" sz="1100" u="sng" strike="noStrike" dirty="0">
                          <a:effectLst/>
                        </a:rPr>
                        <a:t>If Reorganized</a:t>
                      </a:r>
                      <a:endParaRPr lang="en-US" sz="1100" b="1" i="0" u="sng"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0941417"/>
                  </a:ext>
                </a:extLst>
              </a:tr>
              <a:tr h="235625">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73316820"/>
                  </a:ext>
                </a:extLst>
              </a:tr>
              <a:tr h="235625">
                <a:tc>
                  <a:txBody>
                    <a:bodyPr/>
                    <a:lstStyle/>
                    <a:p>
                      <a:pPr algn="l" fontAlgn="b"/>
                      <a:r>
                        <a:rPr lang="en-US" sz="1100" u="none" strike="noStrike" dirty="0">
                          <a:effectLst/>
                        </a:rPr>
                        <a:t>Gross Assessed Value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250,000 </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Gross Assessed Value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250,000 </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10353949"/>
                  </a:ext>
                </a:extLst>
              </a:tr>
              <a:tr h="426482">
                <a:tc>
                  <a:txBody>
                    <a:bodyPr/>
                    <a:lstStyle/>
                    <a:p>
                      <a:pPr algn="l" fontAlgn="b"/>
                      <a:r>
                        <a:rPr lang="en-US" sz="1100" u="none" strike="noStrike" dirty="0">
                          <a:effectLst/>
                        </a:rPr>
                        <a:t>Less Homestead </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sng" strike="noStrike" dirty="0">
                          <a:effectLst/>
                        </a:rPr>
                        <a:t>         (48,000)</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Less Homestead </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sng" strike="noStrike" dirty="0">
                          <a:effectLst/>
                        </a:rPr>
                        <a:t>      (48,000)</a:t>
                      </a:r>
                      <a:endParaRPr lang="en-US" sz="1100" b="0" i="0" u="sng"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4373744"/>
                  </a:ext>
                </a:extLst>
              </a:tr>
              <a:tr h="235625">
                <a:tc>
                  <a:txBody>
                    <a:bodyPr/>
                    <a:lstStyle/>
                    <a:p>
                      <a:pPr algn="l" fontAlgn="b"/>
                      <a:r>
                        <a:rPr lang="en-US" sz="1100" u="none" strike="noStrike" dirty="0">
                          <a:effectLst/>
                        </a:rPr>
                        <a:t>Adjusted Gross AV</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202,000 </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Adjusted Gross AV</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202,000 </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87087842"/>
                  </a:ext>
                </a:extLst>
              </a:tr>
              <a:tr h="426482">
                <a:tc gridSpan="3">
                  <a:txBody>
                    <a:bodyPr/>
                    <a:lstStyle/>
                    <a:p>
                      <a:pPr algn="l" fontAlgn="b"/>
                      <a:r>
                        <a:rPr lang="en-US" sz="1100" u="none" strike="noStrike" dirty="0">
                          <a:effectLst/>
                        </a:rPr>
                        <a:t>Supplemental Homestead (35% of Adj GAV)</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sng" strike="noStrike" dirty="0">
                          <a:effectLst/>
                        </a:rPr>
                        <a:t>         (70,700)</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gridSpan="3">
                  <a:txBody>
                    <a:bodyPr/>
                    <a:lstStyle/>
                    <a:p>
                      <a:pPr algn="l" fontAlgn="b"/>
                      <a:r>
                        <a:rPr lang="en-US" sz="1100" u="none" strike="noStrike" dirty="0">
                          <a:effectLst/>
                        </a:rPr>
                        <a:t>Supplemental Homestead (35% of Adj GAV)</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sng" strike="noStrike" dirty="0">
                          <a:effectLst/>
                        </a:rPr>
                        <a:t>      (70,700)</a:t>
                      </a:r>
                      <a:endParaRPr lang="en-US" sz="1100" b="0" i="0" u="sng"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56919553"/>
                  </a:ext>
                </a:extLst>
              </a:tr>
              <a:tr h="235625">
                <a:tc>
                  <a:txBody>
                    <a:bodyPr/>
                    <a:lstStyle/>
                    <a:p>
                      <a:pPr algn="l" fontAlgn="b"/>
                      <a:r>
                        <a:rPr lang="en-US" sz="1100" u="none" strike="noStrike" dirty="0">
                          <a:effectLst/>
                        </a:rPr>
                        <a:t>    Net Assessed Value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131,300 </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Net Assessed Value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131,300 </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858566240"/>
                  </a:ext>
                </a:extLst>
              </a:tr>
              <a:tr h="235625">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62853638"/>
                  </a:ext>
                </a:extLst>
              </a:tr>
              <a:tr h="235625">
                <a:tc>
                  <a:txBody>
                    <a:bodyPr/>
                    <a:lstStyle/>
                    <a:p>
                      <a:pPr algn="l" fontAlgn="b"/>
                      <a:r>
                        <a:rPr lang="en-US" sz="1100" u="none" strike="noStrike" dirty="0">
                          <a:effectLst/>
                        </a:rPr>
                        <a:t>Sheridan District Rate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dirty="0">
                          <a:effectLst/>
                        </a:rPr>
                        <a:t>2.8268</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gridSpan="2">
                  <a:txBody>
                    <a:bodyPr/>
                    <a:lstStyle/>
                    <a:p>
                      <a:pPr algn="l" fontAlgn="b"/>
                      <a:r>
                        <a:rPr lang="en-US" sz="1100" u="none" strike="noStrike" dirty="0">
                          <a:effectLst/>
                        </a:rPr>
                        <a:t>Sheridan Town District Rate</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a:txBody>
                    <a:bodyPr/>
                    <a:lstStyle/>
                    <a:p>
                      <a:pPr algn="r" fontAlgn="b"/>
                      <a:r>
                        <a:rPr lang="en-US" sz="1100" u="none" strike="noStrike" dirty="0">
                          <a:effectLst/>
                        </a:rPr>
                        <a:t>2.8268</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47631375"/>
                  </a:ext>
                </a:extLst>
              </a:tr>
              <a:tr h="235625">
                <a:tc>
                  <a:txBody>
                    <a:bodyPr/>
                    <a:lstStyle/>
                    <a:p>
                      <a:pPr algn="l" fontAlgn="b"/>
                      <a:r>
                        <a:rPr lang="en-US" sz="1100" u="none" strike="noStrike" dirty="0">
                          <a:effectLst/>
                        </a:rPr>
                        <a:t> Less Referendum Rate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sng" strike="noStrike" dirty="0">
                          <a:effectLst/>
                        </a:rPr>
                        <a:t>-0.25</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dirty="0">
                          <a:effectLst/>
                        </a:rPr>
                        <a:t>2.5768</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Less Referendum Rate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sng" strike="noStrike" dirty="0">
                          <a:effectLst/>
                        </a:rPr>
                        <a:t>-0.25</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dirty="0">
                          <a:effectLst/>
                        </a:rPr>
                        <a:t>2.5768</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95726182"/>
                  </a:ext>
                </a:extLst>
              </a:tr>
              <a:tr h="235625">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4889648"/>
                  </a:ext>
                </a:extLst>
              </a:tr>
              <a:tr h="235625">
                <a:tc gridSpan="3">
                  <a:txBody>
                    <a:bodyPr/>
                    <a:lstStyle/>
                    <a:p>
                      <a:pPr algn="l" fontAlgn="b"/>
                      <a:r>
                        <a:rPr lang="en-US" sz="1100" u="none" strike="noStrike" dirty="0">
                          <a:effectLst/>
                        </a:rPr>
                        <a:t>Gross Tax Liability (NAV/100 x Rate)</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3,383.34 </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gridSpan="3">
                  <a:txBody>
                    <a:bodyPr/>
                    <a:lstStyle/>
                    <a:p>
                      <a:pPr algn="l" fontAlgn="b"/>
                      <a:r>
                        <a:rPr lang="en-US" sz="1100" u="none" strike="noStrike" dirty="0">
                          <a:effectLst/>
                        </a:rPr>
                        <a:t>Gross Tax Liability (NAV/100 x Rate)</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3,383.34 </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20456741"/>
                  </a:ext>
                </a:extLst>
              </a:tr>
              <a:tr h="426482">
                <a:tc gridSpan="2">
                  <a:txBody>
                    <a:bodyPr/>
                    <a:lstStyle/>
                    <a:p>
                      <a:pPr algn="l" fontAlgn="b"/>
                      <a:r>
                        <a:rPr lang="en-US" sz="1100" u="none" strike="noStrike" dirty="0">
                          <a:effectLst/>
                        </a:rPr>
                        <a:t>Less Circuit Breaker Credit</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sng" strike="noStrike" dirty="0">
                          <a:effectLst/>
                        </a:rPr>
                        <a:t>         (883.34)</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gridSpan="2">
                  <a:txBody>
                    <a:bodyPr/>
                    <a:lstStyle/>
                    <a:p>
                      <a:pPr algn="l" fontAlgn="b"/>
                      <a:r>
                        <a:rPr lang="en-US" sz="1100" u="none" strike="noStrike" dirty="0">
                          <a:effectLst/>
                        </a:rPr>
                        <a:t>Less Circuit Breaker Credit</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(883.34)</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76037798"/>
                  </a:ext>
                </a:extLst>
              </a:tr>
              <a:tr h="235625">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5802466"/>
                  </a:ext>
                </a:extLst>
              </a:tr>
              <a:tr h="235625">
                <a:tc gridSpan="3">
                  <a:txBody>
                    <a:bodyPr/>
                    <a:lstStyle/>
                    <a:p>
                      <a:pPr algn="l" fontAlgn="b"/>
                      <a:r>
                        <a:rPr lang="en-US" sz="1100" u="none" strike="noStrike" dirty="0">
                          <a:effectLst/>
                        </a:rPr>
                        <a:t>Post Circuit Breaker Liability (1% of Gross AV)</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2,500.00 </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gridSpan="3">
                  <a:txBody>
                    <a:bodyPr/>
                    <a:lstStyle/>
                    <a:p>
                      <a:pPr algn="l" fontAlgn="b"/>
                      <a:r>
                        <a:rPr lang="en-US" sz="1100" u="none" strike="noStrike" dirty="0">
                          <a:effectLst/>
                        </a:rPr>
                        <a:t>Post Circuit Breaker Liability (1% of Gross AV)</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2,500.00 </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25683636"/>
                  </a:ext>
                </a:extLst>
              </a:tr>
              <a:tr h="270970">
                <a:tc>
                  <a:txBody>
                    <a:bodyPr/>
                    <a:lstStyle/>
                    <a:p>
                      <a:pPr algn="l" fontAlgn="b"/>
                      <a:r>
                        <a:rPr lang="en-US" sz="1100" u="none" strike="noStrike" dirty="0">
                          <a:effectLst/>
                        </a:rPr>
                        <a:t>Referendum</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sng" strike="noStrike" dirty="0">
                          <a:effectLst/>
                        </a:rPr>
                        <a:t>           328.25 </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Referendum</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sng" strike="noStrike" dirty="0">
                          <a:effectLst/>
                        </a:rPr>
                        <a:t>         328.25 </a:t>
                      </a:r>
                      <a:endParaRPr lang="en-US" sz="1100" b="0" i="0" u="sng"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39654515"/>
                  </a:ext>
                </a:extLst>
              </a:tr>
              <a:tr h="235625">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01598949"/>
                  </a:ext>
                </a:extLst>
              </a:tr>
              <a:tr h="270970">
                <a:tc>
                  <a:txBody>
                    <a:bodyPr/>
                    <a:lstStyle/>
                    <a:p>
                      <a:pPr algn="l" fontAlgn="b"/>
                      <a:r>
                        <a:rPr lang="en-US" sz="1100" u="none" strike="noStrike" dirty="0">
                          <a:effectLst/>
                        </a:rPr>
                        <a:t>Total Tax Bill</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dbl" strike="noStrike" dirty="0">
                          <a:effectLst/>
                        </a:rPr>
                        <a:t>       2,828.25 </a:t>
                      </a:r>
                      <a:endParaRPr lang="en-US" sz="1100" b="0" i="0" u="dbl"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Total Tax Bill</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dbl" strike="noStrike" dirty="0">
                          <a:effectLst/>
                        </a:rPr>
                        <a:t>     2,828.25 </a:t>
                      </a:r>
                      <a:endParaRPr lang="en-US" sz="1100" b="0" i="0" u="dbl"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92455111"/>
                  </a:ext>
                </a:extLst>
              </a:tr>
            </a:tbl>
          </a:graphicData>
        </a:graphic>
      </p:graphicFrame>
    </p:spTree>
    <p:extLst>
      <p:ext uri="{BB962C8B-B14F-4D97-AF65-F5344CB8AC3E}">
        <p14:creationId xmlns:p14="http://schemas.microsoft.com/office/powerpoint/2010/main" val="1415456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982E-BB76-6AE8-AABF-DDAAFCE60AAC}"/>
              </a:ext>
            </a:extLst>
          </p:cNvPr>
          <p:cNvSpPr>
            <a:spLocks noGrp="1"/>
          </p:cNvSpPr>
          <p:nvPr>
            <p:ph type="title"/>
          </p:nvPr>
        </p:nvSpPr>
        <p:spPr>
          <a:xfrm>
            <a:off x="838200" y="365125"/>
            <a:ext cx="10515600" cy="434975"/>
          </a:xfrm>
        </p:spPr>
        <p:txBody>
          <a:bodyPr>
            <a:normAutofit fontScale="90000"/>
          </a:bodyPr>
          <a:lstStyle/>
          <a:p>
            <a:r>
              <a:rPr lang="en-US" dirty="0"/>
              <a:t>Example – Homestead in Adams Township</a:t>
            </a:r>
          </a:p>
        </p:txBody>
      </p:sp>
      <p:graphicFrame>
        <p:nvGraphicFramePr>
          <p:cNvPr id="5" name="Content Placeholder 4">
            <a:extLst>
              <a:ext uri="{FF2B5EF4-FFF2-40B4-BE49-F238E27FC236}">
                <a16:creationId xmlns:a16="http://schemas.microsoft.com/office/drawing/2014/main" id="{03522560-CDCC-5438-E34B-611543BAE642}"/>
              </a:ext>
            </a:extLst>
          </p:cNvPr>
          <p:cNvGraphicFramePr>
            <a:graphicFrameLocks noGrp="1"/>
          </p:cNvGraphicFramePr>
          <p:nvPr>
            <p:ph idx="1"/>
            <p:extLst>
              <p:ext uri="{D42A27DB-BD31-4B8C-83A1-F6EECF244321}">
                <p14:modId xmlns:p14="http://schemas.microsoft.com/office/powerpoint/2010/main" val="1360102433"/>
              </p:ext>
            </p:extLst>
          </p:nvPr>
        </p:nvGraphicFramePr>
        <p:xfrm>
          <a:off x="838200" y="800099"/>
          <a:ext cx="10515600" cy="4905380"/>
        </p:xfrm>
        <a:graphic>
          <a:graphicData uri="http://schemas.openxmlformats.org/drawingml/2006/table">
            <a:tbl>
              <a:tblPr>
                <a:tableStyleId>{5C22544A-7EE6-4342-B048-85BDC9FD1C3A}</a:tableStyleId>
              </a:tblPr>
              <a:tblGrid>
                <a:gridCol w="2117118">
                  <a:extLst>
                    <a:ext uri="{9D8B030D-6E8A-4147-A177-3AD203B41FA5}">
                      <a16:colId xmlns:a16="http://schemas.microsoft.com/office/drawing/2014/main" val="1625059331"/>
                    </a:ext>
                  </a:extLst>
                </a:gridCol>
                <a:gridCol w="839848">
                  <a:extLst>
                    <a:ext uri="{9D8B030D-6E8A-4147-A177-3AD203B41FA5}">
                      <a16:colId xmlns:a16="http://schemas.microsoft.com/office/drawing/2014/main" val="1806938867"/>
                    </a:ext>
                  </a:extLst>
                </a:gridCol>
                <a:gridCol w="839848">
                  <a:extLst>
                    <a:ext uri="{9D8B030D-6E8A-4147-A177-3AD203B41FA5}">
                      <a16:colId xmlns:a16="http://schemas.microsoft.com/office/drawing/2014/main" val="2558127341"/>
                    </a:ext>
                  </a:extLst>
                </a:gridCol>
                <a:gridCol w="1084804">
                  <a:extLst>
                    <a:ext uri="{9D8B030D-6E8A-4147-A177-3AD203B41FA5}">
                      <a16:colId xmlns:a16="http://schemas.microsoft.com/office/drawing/2014/main" val="2590182899"/>
                    </a:ext>
                  </a:extLst>
                </a:gridCol>
                <a:gridCol w="839848">
                  <a:extLst>
                    <a:ext uri="{9D8B030D-6E8A-4147-A177-3AD203B41FA5}">
                      <a16:colId xmlns:a16="http://schemas.microsoft.com/office/drawing/2014/main" val="2666780117"/>
                    </a:ext>
                  </a:extLst>
                </a:gridCol>
                <a:gridCol w="2117118">
                  <a:extLst>
                    <a:ext uri="{9D8B030D-6E8A-4147-A177-3AD203B41FA5}">
                      <a16:colId xmlns:a16="http://schemas.microsoft.com/office/drawing/2014/main" val="33784185"/>
                    </a:ext>
                  </a:extLst>
                </a:gridCol>
                <a:gridCol w="839848">
                  <a:extLst>
                    <a:ext uri="{9D8B030D-6E8A-4147-A177-3AD203B41FA5}">
                      <a16:colId xmlns:a16="http://schemas.microsoft.com/office/drawing/2014/main" val="2199619867"/>
                    </a:ext>
                  </a:extLst>
                </a:gridCol>
                <a:gridCol w="839848">
                  <a:extLst>
                    <a:ext uri="{9D8B030D-6E8A-4147-A177-3AD203B41FA5}">
                      <a16:colId xmlns:a16="http://schemas.microsoft.com/office/drawing/2014/main" val="2184118569"/>
                    </a:ext>
                  </a:extLst>
                </a:gridCol>
                <a:gridCol w="997320">
                  <a:extLst>
                    <a:ext uri="{9D8B030D-6E8A-4147-A177-3AD203B41FA5}">
                      <a16:colId xmlns:a16="http://schemas.microsoft.com/office/drawing/2014/main" val="2427580675"/>
                    </a:ext>
                  </a:extLst>
                </a:gridCol>
              </a:tblGrid>
              <a:tr h="178824">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1496650"/>
                  </a:ext>
                </a:extLst>
              </a:tr>
              <a:tr h="178824">
                <a:tc gridSpan="4">
                  <a:txBody>
                    <a:bodyPr/>
                    <a:lstStyle/>
                    <a:p>
                      <a:pPr algn="ctr" fontAlgn="b"/>
                      <a:r>
                        <a:rPr lang="en-US" sz="1100" u="sng" strike="noStrike" dirty="0">
                          <a:effectLst/>
                        </a:rPr>
                        <a:t>Current</a:t>
                      </a:r>
                      <a:endParaRPr lang="en-US" sz="1100" b="1" i="0" u="sng" strike="noStrike" dirty="0">
                        <a:solidFill>
                          <a:srgbClr val="000000"/>
                        </a:solidFill>
                        <a:effectLst/>
                        <a:latin typeface="Aptos Narrow" panose="020B000402020202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100" b="1" i="0" u="sng" strike="noStrike" dirty="0">
                        <a:solidFill>
                          <a:srgbClr val="000000"/>
                        </a:solidFill>
                        <a:effectLst/>
                        <a:latin typeface="Aptos Narrow" panose="020B0004020202020204" pitchFamily="34" charset="0"/>
                      </a:endParaRPr>
                    </a:p>
                  </a:txBody>
                  <a:tcPr marL="7620" marR="7620" marT="7620" marB="0" anchor="b"/>
                </a:tc>
                <a:tc gridSpan="4">
                  <a:txBody>
                    <a:bodyPr/>
                    <a:lstStyle/>
                    <a:p>
                      <a:pPr algn="ctr" fontAlgn="b"/>
                      <a:r>
                        <a:rPr lang="en-US" sz="1100" u="sng" strike="noStrike" dirty="0">
                          <a:effectLst/>
                        </a:rPr>
                        <a:t>IF Reorganized</a:t>
                      </a:r>
                      <a:endParaRPr lang="en-US" sz="1100" b="1" i="0" u="sng" strike="noStrike" dirty="0">
                        <a:solidFill>
                          <a:srgbClr val="000000"/>
                        </a:solidFill>
                        <a:effectLst/>
                        <a:latin typeface="Aptos Narrow" panose="020B000402020202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0348709"/>
                  </a:ext>
                </a:extLst>
              </a:tr>
              <a:tr h="178824">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740242834"/>
                  </a:ext>
                </a:extLst>
              </a:tr>
              <a:tr h="311714">
                <a:tc>
                  <a:txBody>
                    <a:bodyPr/>
                    <a:lstStyle/>
                    <a:p>
                      <a:pPr algn="l" fontAlgn="b"/>
                      <a:r>
                        <a:rPr lang="en-US" sz="1100" u="none" strike="noStrike" dirty="0">
                          <a:effectLst/>
                        </a:rPr>
                        <a:t>Gross Assessed Value</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           250,000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Gross Assessed Value</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        250,000 </a:t>
                      </a:r>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036902094"/>
                  </a:ext>
                </a:extLst>
              </a:tr>
              <a:tr h="311714">
                <a:tc>
                  <a:txBody>
                    <a:bodyPr/>
                    <a:lstStyle/>
                    <a:p>
                      <a:pPr algn="l" fontAlgn="b"/>
                      <a:r>
                        <a:rPr lang="en-US" sz="1100" u="none" strike="noStrike" dirty="0">
                          <a:effectLst/>
                        </a:rPr>
                        <a:t>Less Homestead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sng" strike="noStrike" dirty="0">
                          <a:effectLst/>
                        </a:rPr>
                        <a:t>            (48,000)</a:t>
                      </a:r>
                      <a:endParaRPr lang="en-US" sz="1100" b="0" i="0" u="sng"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Less Homestead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sng" strike="noStrike" dirty="0">
                          <a:effectLst/>
                        </a:rPr>
                        <a:t>         (48,000)</a:t>
                      </a:r>
                      <a:endParaRPr lang="en-US" sz="1100" b="0" i="0" u="sng"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35616343"/>
                  </a:ext>
                </a:extLst>
              </a:tr>
              <a:tr h="311714">
                <a:tc>
                  <a:txBody>
                    <a:bodyPr/>
                    <a:lstStyle/>
                    <a:p>
                      <a:pPr algn="l" fontAlgn="b"/>
                      <a:r>
                        <a:rPr lang="en-US" sz="1100" u="none" strike="noStrike" dirty="0">
                          <a:effectLst/>
                        </a:rPr>
                        <a:t>Adjusted Gross AV</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           202,000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Adjusted Gross AV</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        202,000 </a:t>
                      </a:r>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078395658"/>
                  </a:ext>
                </a:extLst>
              </a:tr>
              <a:tr h="311714">
                <a:tc gridSpan="3">
                  <a:txBody>
                    <a:bodyPr/>
                    <a:lstStyle/>
                    <a:p>
                      <a:pPr algn="l" fontAlgn="b"/>
                      <a:r>
                        <a:rPr lang="en-US" sz="1100" u="none" strike="noStrike" dirty="0">
                          <a:effectLst/>
                        </a:rPr>
                        <a:t>Supplemental Homestead (35% of Adj GAV)</a:t>
                      </a:r>
                      <a:endParaRPr lang="en-US" sz="1100" b="0" i="0" u="none" strike="noStrike" dirty="0">
                        <a:solidFill>
                          <a:srgbClr val="000000"/>
                        </a:solidFill>
                        <a:effectLst/>
                        <a:latin typeface="Aptos Narrow" panose="020B0004020202020204" pitchFamily="34" charset="0"/>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l" fontAlgn="b"/>
                      <a:r>
                        <a:rPr lang="en-US" sz="1100" u="sng" strike="noStrike" dirty="0">
                          <a:effectLst/>
                        </a:rPr>
                        <a:t>            (70,700)</a:t>
                      </a:r>
                      <a:endParaRPr lang="en-US" sz="1100" b="0" i="0" u="sng"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gridSpan="3">
                  <a:txBody>
                    <a:bodyPr/>
                    <a:lstStyle/>
                    <a:p>
                      <a:pPr algn="l" fontAlgn="b"/>
                      <a:r>
                        <a:rPr lang="en-US" sz="1100" u="none" strike="noStrike" dirty="0">
                          <a:effectLst/>
                        </a:rPr>
                        <a:t>Supplemental Homestead (35% of Adj GAV)</a:t>
                      </a:r>
                      <a:endParaRPr lang="en-US" sz="1100" b="0" i="0" u="none" strike="noStrike" dirty="0">
                        <a:solidFill>
                          <a:srgbClr val="000000"/>
                        </a:solidFill>
                        <a:effectLst/>
                        <a:latin typeface="Aptos Narrow" panose="020B0004020202020204" pitchFamily="34" charset="0"/>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l" fontAlgn="b"/>
                      <a:r>
                        <a:rPr lang="en-US" sz="1100" u="sng" strike="noStrike" dirty="0">
                          <a:effectLst/>
                        </a:rPr>
                        <a:t>         (70,700)</a:t>
                      </a:r>
                      <a:endParaRPr lang="en-US" sz="1100" b="0" i="0" u="sng"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057662426"/>
                  </a:ext>
                </a:extLst>
              </a:tr>
              <a:tr h="311714">
                <a:tc>
                  <a:txBody>
                    <a:bodyPr/>
                    <a:lstStyle/>
                    <a:p>
                      <a:pPr algn="l" fontAlgn="b"/>
                      <a:r>
                        <a:rPr lang="en-US" sz="1100" u="none" strike="noStrike" dirty="0">
                          <a:effectLst/>
                        </a:rPr>
                        <a:t>    Net Assessed Value</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           131,300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    Net Assessed Value</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        131,300 </a:t>
                      </a:r>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173117546"/>
                  </a:ext>
                </a:extLst>
              </a:tr>
              <a:tr h="178824">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767914697"/>
                  </a:ext>
                </a:extLst>
              </a:tr>
              <a:tr h="178824">
                <a:tc>
                  <a:txBody>
                    <a:bodyPr/>
                    <a:lstStyle/>
                    <a:p>
                      <a:pPr algn="l" fontAlgn="b"/>
                      <a:r>
                        <a:rPr lang="en-US" sz="1100" u="none" strike="noStrike" dirty="0">
                          <a:effectLst/>
                        </a:rPr>
                        <a:t>Adams Township District</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dirty="0">
                          <a:effectLst/>
                        </a:rPr>
                        <a:t>1.8487</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gridSpan="2">
                  <a:txBody>
                    <a:bodyPr/>
                    <a:lstStyle/>
                    <a:p>
                      <a:pPr algn="l" fontAlgn="b"/>
                      <a:r>
                        <a:rPr lang="en-US" sz="1100" u="none" strike="noStrike" dirty="0">
                          <a:effectLst/>
                        </a:rPr>
                        <a:t>Sheridan Rural District Rate</a:t>
                      </a:r>
                      <a:endParaRPr lang="en-US" sz="1100" b="0" i="0" u="none" strike="noStrike" dirty="0">
                        <a:solidFill>
                          <a:srgbClr val="000000"/>
                        </a:solidFill>
                        <a:effectLst/>
                        <a:latin typeface="Aptos Narrow" panose="020B0004020202020204" pitchFamily="34" charset="0"/>
                      </a:endParaRPr>
                    </a:p>
                  </a:txBody>
                  <a:tcPr marL="7620" marR="7620" marT="7620" marB="0" anchor="b"/>
                </a:tc>
                <a:tc hMerge="1">
                  <a:txBody>
                    <a:bodyPr/>
                    <a:lstStyle/>
                    <a:p>
                      <a:endParaRPr lang="en-US"/>
                    </a:p>
                  </a:txBody>
                  <a:tcPr/>
                </a:tc>
                <a:tc>
                  <a:txBody>
                    <a:bodyPr/>
                    <a:lstStyle/>
                    <a:p>
                      <a:pPr algn="r" fontAlgn="b"/>
                      <a:r>
                        <a:rPr lang="en-US" sz="1100" u="none" strike="noStrike" dirty="0">
                          <a:effectLst/>
                        </a:rPr>
                        <a:t>1.8487</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080392860"/>
                  </a:ext>
                </a:extLst>
              </a:tr>
              <a:tr h="178824">
                <a:tc>
                  <a:txBody>
                    <a:bodyPr/>
                    <a:lstStyle/>
                    <a:p>
                      <a:pPr algn="l" fontAlgn="b"/>
                      <a:r>
                        <a:rPr lang="en-US" sz="1100" u="none" strike="noStrike" dirty="0">
                          <a:effectLst/>
                        </a:rPr>
                        <a:t> Less Referendum Rate</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sng" strike="noStrike" dirty="0">
                          <a:effectLst/>
                        </a:rPr>
                        <a:t>-0.25</a:t>
                      </a:r>
                      <a:endParaRPr lang="en-US" sz="1100" b="0" i="0" u="sng"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dirty="0">
                          <a:effectLst/>
                        </a:rPr>
                        <a:t>1.5987</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 Less Referendum Rate</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sng" strike="noStrike" dirty="0">
                          <a:effectLst/>
                        </a:rPr>
                        <a:t>-0.25</a:t>
                      </a:r>
                      <a:endParaRPr lang="en-US" sz="1100" b="0" i="0" u="sng"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100" u="none" strike="noStrike" dirty="0">
                          <a:effectLst/>
                        </a:rPr>
                        <a:t>1.5987</a:t>
                      </a:r>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781107070"/>
                  </a:ext>
                </a:extLst>
              </a:tr>
              <a:tr h="178824">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306898245"/>
                  </a:ext>
                </a:extLst>
              </a:tr>
              <a:tr h="311714">
                <a:tc gridSpan="2">
                  <a:txBody>
                    <a:bodyPr/>
                    <a:lstStyle/>
                    <a:p>
                      <a:pPr algn="l" fontAlgn="b"/>
                      <a:r>
                        <a:rPr lang="en-US" sz="1100" u="none" strike="noStrike" dirty="0">
                          <a:effectLst/>
                        </a:rPr>
                        <a:t>Gross Tax Liability (NAV/100 x Rate)</a:t>
                      </a:r>
                      <a:endParaRPr lang="en-US" sz="1100" b="0" i="0" u="none" strike="noStrike" dirty="0">
                        <a:solidFill>
                          <a:srgbClr val="000000"/>
                        </a:solidFill>
                        <a:effectLst/>
                        <a:latin typeface="Aptos Narrow" panose="020B0004020202020204" pitchFamily="34" charset="0"/>
                      </a:endParaRPr>
                    </a:p>
                  </a:txBody>
                  <a:tcPr marL="7620" marR="7620" marT="7620"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          2,099.09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gridSpan="2">
                  <a:txBody>
                    <a:bodyPr/>
                    <a:lstStyle/>
                    <a:p>
                      <a:pPr algn="l" fontAlgn="b"/>
                      <a:r>
                        <a:rPr lang="en-US" sz="1100" u="none" strike="noStrike" dirty="0">
                          <a:effectLst/>
                        </a:rPr>
                        <a:t>Gross Tax Liability (NAV/100 x Rate)</a:t>
                      </a:r>
                      <a:endParaRPr lang="en-US" sz="1100" b="0" i="0" u="none" strike="noStrike" dirty="0">
                        <a:solidFill>
                          <a:srgbClr val="000000"/>
                        </a:solidFill>
                        <a:effectLst/>
                        <a:latin typeface="Aptos Narrow" panose="020B0004020202020204" pitchFamily="34" charset="0"/>
                      </a:endParaRPr>
                    </a:p>
                  </a:txBody>
                  <a:tcPr marL="7620" marR="7620" marT="7620"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       2,099.09 </a:t>
                      </a:r>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664833370"/>
                  </a:ext>
                </a:extLst>
              </a:tr>
              <a:tr h="311714">
                <a:tc>
                  <a:txBody>
                    <a:bodyPr/>
                    <a:lstStyle/>
                    <a:p>
                      <a:pPr algn="l" fontAlgn="b"/>
                      <a:r>
                        <a:rPr lang="en-US" sz="1100" u="none" strike="noStrike" dirty="0">
                          <a:effectLst/>
                        </a:rPr>
                        <a:t>Less Circuit Breaker Credit</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sng" strike="noStrike" dirty="0">
                          <a:effectLst/>
                        </a:rPr>
                        <a:t>                           -   </a:t>
                      </a:r>
                      <a:endParaRPr lang="en-US" sz="1100" b="0" i="0" u="sng"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Less Circuit Breaker Credit</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                        -   </a:t>
                      </a:r>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009958465"/>
                  </a:ext>
                </a:extLst>
              </a:tr>
              <a:tr h="178824">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685856069"/>
                  </a:ext>
                </a:extLst>
              </a:tr>
              <a:tr h="311714">
                <a:tc gridSpan="3">
                  <a:txBody>
                    <a:bodyPr/>
                    <a:lstStyle/>
                    <a:p>
                      <a:pPr algn="l" fontAlgn="b"/>
                      <a:r>
                        <a:rPr lang="en-US" sz="1100" u="none" strike="noStrike" dirty="0">
                          <a:effectLst/>
                        </a:rPr>
                        <a:t>Post Circuit Breaker Liability (1% of Gross AV)</a:t>
                      </a:r>
                      <a:endParaRPr lang="en-US" sz="1100" b="0" i="0" u="none" strike="noStrike" dirty="0">
                        <a:solidFill>
                          <a:srgbClr val="000000"/>
                        </a:solidFill>
                        <a:effectLst/>
                        <a:latin typeface="Aptos Narrow" panose="020B0004020202020204" pitchFamily="34" charset="0"/>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2,099.09 </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gridSpan="3">
                  <a:txBody>
                    <a:bodyPr/>
                    <a:lstStyle/>
                    <a:p>
                      <a:pPr algn="l" fontAlgn="b"/>
                      <a:r>
                        <a:rPr lang="en-US" sz="1100" u="none" strike="noStrike" dirty="0">
                          <a:effectLst/>
                        </a:rPr>
                        <a:t>Post Circuit Breaker Liability (1% of Gross AV)</a:t>
                      </a:r>
                      <a:endParaRPr lang="en-US" sz="1100" b="0" i="0" u="none" strike="noStrike" dirty="0">
                        <a:solidFill>
                          <a:srgbClr val="000000"/>
                        </a:solidFill>
                        <a:effectLst/>
                        <a:latin typeface="Aptos Narrow" panose="020B0004020202020204" pitchFamily="34" charset="0"/>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2,099.09 </a:t>
                      </a:r>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832494407"/>
                  </a:ext>
                </a:extLst>
              </a:tr>
              <a:tr h="311714">
                <a:tc>
                  <a:txBody>
                    <a:bodyPr/>
                    <a:lstStyle/>
                    <a:p>
                      <a:pPr algn="l" fontAlgn="b"/>
                      <a:r>
                        <a:rPr lang="en-US" sz="1100" u="none" strike="noStrike" dirty="0">
                          <a:effectLst/>
                        </a:rPr>
                        <a:t>Referendum</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sng" strike="noStrike" dirty="0">
                          <a:effectLst/>
                        </a:rPr>
                        <a:t>              328.25 </a:t>
                      </a:r>
                      <a:endParaRPr lang="en-US" sz="1100" b="0" i="0" u="sng"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Referendum</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sng" strike="noStrike" dirty="0">
                          <a:effectLst/>
                        </a:rPr>
                        <a:t>           328.25 </a:t>
                      </a:r>
                      <a:endParaRPr lang="en-US" sz="1100" b="0" i="0" u="sng"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315636935"/>
                  </a:ext>
                </a:extLst>
              </a:tr>
              <a:tr h="178824">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405847327"/>
                  </a:ext>
                </a:extLst>
              </a:tr>
              <a:tr h="311714">
                <a:tc>
                  <a:txBody>
                    <a:bodyPr/>
                    <a:lstStyle/>
                    <a:p>
                      <a:pPr algn="l" fontAlgn="b"/>
                      <a:r>
                        <a:rPr lang="en-US" sz="1100" u="none" strike="noStrike" dirty="0">
                          <a:effectLst/>
                        </a:rPr>
                        <a:t>Total Tax Bill</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dbl" strike="noStrike" dirty="0">
                          <a:effectLst/>
                        </a:rPr>
                        <a:t>          2,427.34 </a:t>
                      </a:r>
                      <a:endParaRPr lang="en-US" sz="1100" b="0" i="0" u="dbl"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none" strike="noStrike" dirty="0">
                          <a:effectLst/>
                        </a:rPr>
                        <a:t>Total Tax Bill</a:t>
                      </a:r>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100" u="dbl" strike="noStrike" dirty="0">
                          <a:effectLst/>
                        </a:rPr>
                        <a:t>       2,427.34 </a:t>
                      </a:r>
                      <a:endParaRPr lang="en-US" sz="1100" b="0" i="0" u="dbl"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958270814"/>
                  </a:ext>
                </a:extLst>
              </a:tr>
              <a:tr h="178824">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292165753"/>
                  </a:ext>
                </a:extLst>
              </a:tr>
            </a:tbl>
          </a:graphicData>
        </a:graphic>
      </p:graphicFrame>
    </p:spTree>
    <p:extLst>
      <p:ext uri="{BB962C8B-B14F-4D97-AF65-F5344CB8AC3E}">
        <p14:creationId xmlns:p14="http://schemas.microsoft.com/office/powerpoint/2010/main" val="3154112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C99D-F32D-059A-EC2D-108B87FB1CB7}"/>
              </a:ext>
            </a:extLst>
          </p:cNvPr>
          <p:cNvSpPr>
            <a:spLocks noGrp="1"/>
          </p:cNvSpPr>
          <p:nvPr>
            <p:ph type="title"/>
          </p:nvPr>
        </p:nvSpPr>
        <p:spPr>
          <a:xfrm>
            <a:off x="838200" y="365126"/>
            <a:ext cx="10515600" cy="315912"/>
          </a:xfrm>
        </p:spPr>
        <p:txBody>
          <a:bodyPr>
            <a:normAutofit fontScale="90000"/>
          </a:bodyPr>
          <a:lstStyle/>
          <a:p>
            <a:r>
              <a:rPr lang="en-US" dirty="0"/>
              <a:t>Example – 100 Ag Acres in Adams Township</a:t>
            </a:r>
          </a:p>
        </p:txBody>
      </p:sp>
      <p:graphicFrame>
        <p:nvGraphicFramePr>
          <p:cNvPr id="4" name="Content Placeholder 3">
            <a:extLst>
              <a:ext uri="{FF2B5EF4-FFF2-40B4-BE49-F238E27FC236}">
                <a16:creationId xmlns:a16="http://schemas.microsoft.com/office/drawing/2014/main" id="{41AD93A5-AE8D-F72C-5D5B-2B5F70021BAC}"/>
              </a:ext>
            </a:extLst>
          </p:cNvPr>
          <p:cNvGraphicFramePr>
            <a:graphicFrameLocks noGrp="1"/>
          </p:cNvGraphicFramePr>
          <p:nvPr>
            <p:ph idx="1"/>
            <p:extLst>
              <p:ext uri="{D42A27DB-BD31-4B8C-83A1-F6EECF244321}">
                <p14:modId xmlns:p14="http://schemas.microsoft.com/office/powerpoint/2010/main" val="1796011672"/>
              </p:ext>
            </p:extLst>
          </p:nvPr>
        </p:nvGraphicFramePr>
        <p:xfrm>
          <a:off x="625032" y="838199"/>
          <a:ext cx="10728768" cy="4848226"/>
        </p:xfrm>
        <a:graphic>
          <a:graphicData uri="http://schemas.openxmlformats.org/drawingml/2006/table">
            <a:tbl>
              <a:tblPr>
                <a:tableStyleId>{5C22544A-7EE6-4342-B048-85BDC9FD1C3A}</a:tableStyleId>
              </a:tblPr>
              <a:tblGrid>
                <a:gridCol w="2137584">
                  <a:extLst>
                    <a:ext uri="{9D8B030D-6E8A-4147-A177-3AD203B41FA5}">
                      <a16:colId xmlns:a16="http://schemas.microsoft.com/office/drawing/2014/main" val="3464764033"/>
                    </a:ext>
                  </a:extLst>
                </a:gridCol>
                <a:gridCol w="871372">
                  <a:extLst>
                    <a:ext uri="{9D8B030D-6E8A-4147-A177-3AD203B41FA5}">
                      <a16:colId xmlns:a16="http://schemas.microsoft.com/office/drawing/2014/main" val="3008796035"/>
                    </a:ext>
                  </a:extLst>
                </a:gridCol>
                <a:gridCol w="871372">
                  <a:extLst>
                    <a:ext uri="{9D8B030D-6E8A-4147-A177-3AD203B41FA5}">
                      <a16:colId xmlns:a16="http://schemas.microsoft.com/office/drawing/2014/main" val="1909427355"/>
                    </a:ext>
                  </a:extLst>
                </a:gridCol>
                <a:gridCol w="1102830">
                  <a:extLst>
                    <a:ext uri="{9D8B030D-6E8A-4147-A177-3AD203B41FA5}">
                      <a16:colId xmlns:a16="http://schemas.microsoft.com/office/drawing/2014/main" val="958238344"/>
                    </a:ext>
                  </a:extLst>
                </a:gridCol>
                <a:gridCol w="871372">
                  <a:extLst>
                    <a:ext uri="{9D8B030D-6E8A-4147-A177-3AD203B41FA5}">
                      <a16:colId xmlns:a16="http://schemas.microsoft.com/office/drawing/2014/main" val="2227532265"/>
                    </a:ext>
                  </a:extLst>
                </a:gridCol>
                <a:gridCol w="2123969">
                  <a:extLst>
                    <a:ext uri="{9D8B030D-6E8A-4147-A177-3AD203B41FA5}">
                      <a16:colId xmlns:a16="http://schemas.microsoft.com/office/drawing/2014/main" val="2339571339"/>
                    </a:ext>
                  </a:extLst>
                </a:gridCol>
                <a:gridCol w="871372">
                  <a:extLst>
                    <a:ext uri="{9D8B030D-6E8A-4147-A177-3AD203B41FA5}">
                      <a16:colId xmlns:a16="http://schemas.microsoft.com/office/drawing/2014/main" val="2614402770"/>
                    </a:ext>
                  </a:extLst>
                </a:gridCol>
                <a:gridCol w="871372">
                  <a:extLst>
                    <a:ext uri="{9D8B030D-6E8A-4147-A177-3AD203B41FA5}">
                      <a16:colId xmlns:a16="http://schemas.microsoft.com/office/drawing/2014/main" val="2489933546"/>
                    </a:ext>
                  </a:extLst>
                </a:gridCol>
                <a:gridCol w="1007525">
                  <a:extLst>
                    <a:ext uri="{9D8B030D-6E8A-4147-A177-3AD203B41FA5}">
                      <a16:colId xmlns:a16="http://schemas.microsoft.com/office/drawing/2014/main" val="2036121497"/>
                    </a:ext>
                  </a:extLst>
                </a:gridCol>
              </a:tblGrid>
              <a:tr h="258572">
                <a:tc gridSpan="4">
                  <a:txBody>
                    <a:bodyPr/>
                    <a:lstStyle/>
                    <a:p>
                      <a:pPr algn="ctr" fontAlgn="b"/>
                      <a:r>
                        <a:rPr lang="en-US" sz="1100" u="sng" strike="noStrike" dirty="0">
                          <a:effectLst/>
                        </a:rPr>
                        <a:t>Current</a:t>
                      </a:r>
                      <a:endParaRPr lang="en-US" sz="1100" b="1" i="0" u="sng"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100" b="1" i="0" u="sng" strike="noStrike" dirty="0">
                        <a:solidFill>
                          <a:srgbClr val="000000"/>
                        </a:solidFill>
                        <a:effectLst/>
                        <a:latin typeface="Aptos Narrow" panose="020B0004020202020204" pitchFamily="34" charset="0"/>
                      </a:endParaRPr>
                    </a:p>
                  </a:txBody>
                  <a:tcPr marL="9525" marR="9525" marT="9525" marB="0" anchor="b"/>
                </a:tc>
                <a:tc gridSpan="4">
                  <a:txBody>
                    <a:bodyPr/>
                    <a:lstStyle/>
                    <a:p>
                      <a:pPr algn="ctr" fontAlgn="b"/>
                      <a:r>
                        <a:rPr lang="en-US" sz="1100" u="sng" strike="noStrike" dirty="0">
                          <a:effectLst/>
                        </a:rPr>
                        <a:t>If Reorganized</a:t>
                      </a:r>
                      <a:endParaRPr lang="en-US" sz="1100" b="1" i="0" u="sng"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3407273"/>
                  </a:ext>
                </a:extLst>
              </a:tr>
              <a:tr h="258572">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44700112"/>
                  </a:ext>
                </a:extLst>
              </a:tr>
              <a:tr h="258572">
                <a:tc>
                  <a:txBody>
                    <a:bodyPr/>
                    <a:lstStyle/>
                    <a:p>
                      <a:pPr algn="l" fontAlgn="b"/>
                      <a:r>
                        <a:rPr lang="en-US" sz="1100" u="none" strike="noStrike" dirty="0">
                          <a:effectLst/>
                        </a:rPr>
                        <a:t>Gross Assessed Value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190,000 </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Gross Assessed Value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190,000 </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59254577"/>
                  </a:ext>
                </a:extLst>
              </a:tr>
              <a:tr h="297358">
                <a:tc>
                  <a:txBody>
                    <a:bodyPr/>
                    <a:lstStyle/>
                    <a:p>
                      <a:pPr algn="l" fontAlgn="b"/>
                      <a:r>
                        <a:rPr lang="en-US" sz="1100" u="none" strike="noStrike" dirty="0">
                          <a:effectLst/>
                        </a:rPr>
                        <a:t>Less Homestead </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sng" strike="noStrike" dirty="0">
                          <a:effectLst/>
                        </a:rPr>
                        <a:t>                    -   </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Less Homestead </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sng" strike="noStrike" dirty="0">
                          <a:effectLst/>
                        </a:rPr>
                        <a:t>                  -   </a:t>
                      </a:r>
                      <a:endParaRPr lang="en-US" sz="1100" b="0" i="0" u="sng"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44382584"/>
                  </a:ext>
                </a:extLst>
              </a:tr>
              <a:tr h="258572">
                <a:tc>
                  <a:txBody>
                    <a:bodyPr/>
                    <a:lstStyle/>
                    <a:p>
                      <a:pPr algn="l" fontAlgn="b"/>
                      <a:r>
                        <a:rPr lang="en-US" sz="1100" u="none" strike="noStrike" dirty="0">
                          <a:effectLst/>
                        </a:rPr>
                        <a:t>Adjusted Gross AV</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190,000 </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Adjusted Gross AV</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190,000 </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48259920"/>
                  </a:ext>
                </a:extLst>
              </a:tr>
              <a:tr h="297358">
                <a:tc gridSpan="3">
                  <a:txBody>
                    <a:bodyPr/>
                    <a:lstStyle/>
                    <a:p>
                      <a:pPr algn="l" fontAlgn="b"/>
                      <a:r>
                        <a:rPr lang="en-US" sz="1100" u="none" strike="noStrike" dirty="0">
                          <a:effectLst/>
                        </a:rPr>
                        <a:t>Supplemental Homestead (35% of Adj GAV)</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sng" strike="noStrike" dirty="0">
                          <a:effectLst/>
                        </a:rPr>
                        <a:t>                    -   </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gridSpan="3">
                  <a:txBody>
                    <a:bodyPr/>
                    <a:lstStyle/>
                    <a:p>
                      <a:pPr algn="l" fontAlgn="b"/>
                      <a:r>
                        <a:rPr lang="en-US" sz="1100" u="none" strike="noStrike" dirty="0">
                          <a:effectLst/>
                        </a:rPr>
                        <a:t>Supplemental Homestead (35% of Adj GAV)</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sng" strike="noStrike" dirty="0">
                          <a:effectLst/>
                        </a:rPr>
                        <a:t>                  -   </a:t>
                      </a:r>
                      <a:endParaRPr lang="en-US" sz="1100" b="0" i="0" u="sng"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88739523"/>
                  </a:ext>
                </a:extLst>
              </a:tr>
              <a:tr h="258572">
                <a:tc>
                  <a:txBody>
                    <a:bodyPr/>
                    <a:lstStyle/>
                    <a:p>
                      <a:pPr algn="l" fontAlgn="b"/>
                      <a:r>
                        <a:rPr lang="en-US" sz="1100" u="none" strike="noStrike" dirty="0">
                          <a:effectLst/>
                        </a:rPr>
                        <a:t>    Net Assessed Value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190,000 </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Net Assessed Value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190,000 </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561492471"/>
                  </a:ext>
                </a:extLst>
              </a:tr>
              <a:tr h="258572">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34797570"/>
                  </a:ext>
                </a:extLst>
              </a:tr>
              <a:tr h="258572">
                <a:tc gridSpan="2">
                  <a:txBody>
                    <a:bodyPr/>
                    <a:lstStyle/>
                    <a:p>
                      <a:pPr algn="l" fontAlgn="b"/>
                      <a:r>
                        <a:rPr lang="en-US" sz="1100" u="none" strike="noStrike" dirty="0">
                          <a:effectLst/>
                        </a:rPr>
                        <a:t>Adams Township District</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a:txBody>
                    <a:bodyPr/>
                    <a:lstStyle/>
                    <a:p>
                      <a:pPr algn="r" fontAlgn="b"/>
                      <a:r>
                        <a:rPr lang="en-US" sz="1100" u="none" strike="noStrike" dirty="0">
                          <a:effectLst/>
                        </a:rPr>
                        <a:t>1.8487</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gridSpan="2">
                  <a:txBody>
                    <a:bodyPr/>
                    <a:lstStyle/>
                    <a:p>
                      <a:pPr algn="l" fontAlgn="b"/>
                      <a:r>
                        <a:rPr lang="en-US" sz="1100" u="none" strike="noStrike" dirty="0">
                          <a:effectLst/>
                        </a:rPr>
                        <a:t>Sheridan Rural District Rate</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a:txBody>
                    <a:bodyPr/>
                    <a:lstStyle/>
                    <a:p>
                      <a:pPr algn="r" fontAlgn="b"/>
                      <a:r>
                        <a:rPr lang="en-US" sz="1100" u="none" strike="noStrike" dirty="0">
                          <a:effectLst/>
                        </a:rPr>
                        <a:t>1.8487</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979507938"/>
                  </a:ext>
                </a:extLst>
              </a:tr>
              <a:tr h="258572">
                <a:tc>
                  <a:txBody>
                    <a:bodyPr/>
                    <a:lstStyle/>
                    <a:p>
                      <a:pPr algn="l" fontAlgn="b"/>
                      <a:r>
                        <a:rPr lang="en-US" sz="1100" u="none" strike="noStrike" dirty="0">
                          <a:effectLst/>
                        </a:rPr>
                        <a:t> Less Referendum Rate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sng" strike="noStrike" dirty="0">
                          <a:effectLst/>
                        </a:rPr>
                        <a:t>-0.25</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dirty="0">
                          <a:effectLst/>
                        </a:rPr>
                        <a:t>1.5987</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Less Referendum Rate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sng" strike="noStrike" dirty="0">
                          <a:effectLst/>
                        </a:rPr>
                        <a:t>-0.25</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100" u="none" strike="noStrike" dirty="0">
                          <a:effectLst/>
                        </a:rPr>
                        <a:t>1.5987</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217294063"/>
                  </a:ext>
                </a:extLst>
              </a:tr>
              <a:tr h="258572">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08880797"/>
                  </a:ext>
                </a:extLst>
              </a:tr>
              <a:tr h="258572">
                <a:tc gridSpan="3">
                  <a:txBody>
                    <a:bodyPr/>
                    <a:lstStyle/>
                    <a:p>
                      <a:pPr algn="l" fontAlgn="b"/>
                      <a:r>
                        <a:rPr lang="en-US" sz="1100" u="none" strike="noStrike" dirty="0">
                          <a:effectLst/>
                        </a:rPr>
                        <a:t>Gross Tax Liability (NAV/100 x Rate)</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3,037.53 </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gridSpan="3">
                  <a:txBody>
                    <a:bodyPr/>
                    <a:lstStyle/>
                    <a:p>
                      <a:pPr algn="l" fontAlgn="b"/>
                      <a:r>
                        <a:rPr lang="en-US" sz="1100" u="none" strike="noStrike" dirty="0">
                          <a:effectLst/>
                        </a:rPr>
                        <a:t>Gross Tax Liability (NAV/100 x Rate)</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3,037.53 </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67117909"/>
                  </a:ext>
                </a:extLst>
              </a:tr>
              <a:tr h="297358">
                <a:tc gridSpan="2">
                  <a:txBody>
                    <a:bodyPr/>
                    <a:lstStyle/>
                    <a:p>
                      <a:pPr algn="l" fontAlgn="b"/>
                      <a:r>
                        <a:rPr lang="en-US" sz="1100" u="none" strike="noStrike" dirty="0">
                          <a:effectLst/>
                        </a:rPr>
                        <a:t>Less Circuit Breaker Credit</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sng" strike="noStrike" dirty="0">
                          <a:effectLst/>
                        </a:rPr>
                        <a:t>                    -   </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gridSpan="2">
                  <a:txBody>
                    <a:bodyPr/>
                    <a:lstStyle/>
                    <a:p>
                      <a:pPr algn="l" fontAlgn="b"/>
                      <a:r>
                        <a:rPr lang="en-US" sz="1100" u="none" strike="noStrike" dirty="0">
                          <a:effectLst/>
                        </a:rPr>
                        <a:t>Less Circuit Breaker Credit</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                  -   </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22354600"/>
                  </a:ext>
                </a:extLst>
              </a:tr>
              <a:tr h="258572">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2996088"/>
                  </a:ext>
                </a:extLst>
              </a:tr>
              <a:tr h="258572">
                <a:tc gridSpan="3">
                  <a:txBody>
                    <a:bodyPr/>
                    <a:lstStyle/>
                    <a:p>
                      <a:pPr algn="l" fontAlgn="b"/>
                      <a:r>
                        <a:rPr lang="en-US" sz="1100" u="none" strike="noStrike" dirty="0">
                          <a:effectLst/>
                        </a:rPr>
                        <a:t>Post Circuit Breaker Liability (2% of Gross AV)</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3,037.53 </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gridSpan="3">
                  <a:txBody>
                    <a:bodyPr/>
                    <a:lstStyle/>
                    <a:p>
                      <a:pPr algn="l" fontAlgn="b"/>
                      <a:r>
                        <a:rPr lang="en-US" sz="1100" u="none" strike="noStrike" dirty="0">
                          <a:effectLst/>
                        </a:rPr>
                        <a:t>Post Circuit Breaker Liability (2% of Gross AV)</a:t>
                      </a:r>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3,037.53 </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32968504"/>
                  </a:ext>
                </a:extLst>
              </a:tr>
              <a:tr h="297358">
                <a:tc>
                  <a:txBody>
                    <a:bodyPr/>
                    <a:lstStyle/>
                    <a:p>
                      <a:pPr algn="l" fontAlgn="b"/>
                      <a:r>
                        <a:rPr lang="en-US" sz="1100" u="none" strike="noStrike" dirty="0">
                          <a:effectLst/>
                        </a:rPr>
                        <a:t>Referendum</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sng" strike="noStrike" dirty="0">
                          <a:effectLst/>
                        </a:rPr>
                        <a:t>           475.00 </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Referendum</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sng" strike="noStrike" dirty="0">
                          <a:effectLst/>
                        </a:rPr>
                        <a:t>         475.00 </a:t>
                      </a:r>
                      <a:endParaRPr lang="en-US" sz="1100" b="0" i="0" u="sng"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26157359"/>
                  </a:ext>
                </a:extLst>
              </a:tr>
              <a:tr h="258572">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63201877"/>
                  </a:ext>
                </a:extLst>
              </a:tr>
              <a:tr h="297358">
                <a:tc>
                  <a:txBody>
                    <a:bodyPr/>
                    <a:lstStyle/>
                    <a:p>
                      <a:pPr algn="l" fontAlgn="b"/>
                      <a:r>
                        <a:rPr lang="en-US" sz="1100" u="none" strike="noStrike" dirty="0">
                          <a:effectLst/>
                        </a:rPr>
                        <a:t>Total Tax Bill</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dbl" strike="noStrike" dirty="0">
                          <a:effectLst/>
                        </a:rPr>
                        <a:t>       3,512.53 </a:t>
                      </a:r>
                      <a:endParaRPr lang="en-US" sz="1100" b="0" i="0" u="dbl"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Total Tax Bill</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dbl" strike="noStrike" dirty="0">
                          <a:effectLst/>
                        </a:rPr>
                        <a:t>     3,512.53 </a:t>
                      </a:r>
                      <a:endParaRPr lang="en-US" sz="1100" b="0" i="0" u="dbl"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22006105"/>
                  </a:ext>
                </a:extLst>
              </a:tr>
            </a:tbl>
          </a:graphicData>
        </a:graphic>
      </p:graphicFrame>
    </p:spTree>
    <p:extLst>
      <p:ext uri="{BB962C8B-B14F-4D97-AF65-F5344CB8AC3E}">
        <p14:creationId xmlns:p14="http://schemas.microsoft.com/office/powerpoint/2010/main" val="1654581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73425-0358-FA56-1536-7AFABAAC7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8CE45-CD54-93BF-B418-AE365E94E31F}"/>
              </a:ext>
            </a:extLst>
          </p:cNvPr>
          <p:cNvSpPr>
            <a:spLocks noGrp="1"/>
          </p:cNvSpPr>
          <p:nvPr>
            <p:ph type="title"/>
          </p:nvPr>
        </p:nvSpPr>
        <p:spPr/>
        <p:txBody>
          <a:bodyPr/>
          <a:lstStyle/>
          <a:p>
            <a:r>
              <a:rPr lang="en-US" dirty="0"/>
              <a:t>Estimated Tax Impact of Reorganization</a:t>
            </a:r>
          </a:p>
        </p:txBody>
      </p:sp>
      <p:sp>
        <p:nvSpPr>
          <p:cNvPr id="3" name="Content Placeholder 2">
            <a:extLst>
              <a:ext uri="{FF2B5EF4-FFF2-40B4-BE49-F238E27FC236}">
                <a16:creationId xmlns:a16="http://schemas.microsoft.com/office/drawing/2014/main" id="{CA569E19-A055-FF09-E8BC-C2FF7EE60B0C}"/>
              </a:ext>
            </a:extLst>
          </p:cNvPr>
          <p:cNvSpPr>
            <a:spLocks noGrp="1"/>
          </p:cNvSpPr>
          <p:nvPr>
            <p:ph idx="1"/>
          </p:nvPr>
        </p:nvSpPr>
        <p:spPr/>
        <p:txBody>
          <a:bodyPr/>
          <a:lstStyle/>
          <a:p>
            <a:r>
              <a:rPr lang="en-US" dirty="0"/>
              <a:t>If this reorganization was in effect now (2024) – there would be </a:t>
            </a:r>
            <a:r>
              <a:rPr lang="en-US" b="1" i="1" u="sng" dirty="0"/>
              <a:t>no</a:t>
            </a:r>
            <a:r>
              <a:rPr lang="en-US" dirty="0"/>
              <a:t>:</a:t>
            </a:r>
          </a:p>
          <a:p>
            <a:pPr lvl="1"/>
            <a:r>
              <a:rPr lang="en-US" dirty="0"/>
              <a:t>Taxes paid by residents of the Town of Sheridan or Adams Township</a:t>
            </a:r>
          </a:p>
          <a:p>
            <a:pPr lvl="1"/>
            <a:r>
              <a:rPr lang="en-US" dirty="0"/>
              <a:t>Circuit Breaker impact on other overlapping taxing entities:</a:t>
            </a:r>
          </a:p>
          <a:p>
            <a:pPr lvl="2"/>
            <a:r>
              <a:rPr lang="en-US" dirty="0"/>
              <a:t>Hamilton County</a:t>
            </a:r>
          </a:p>
          <a:p>
            <a:pPr lvl="2"/>
            <a:r>
              <a:rPr lang="en-US" dirty="0"/>
              <a:t>Sheridan Schools</a:t>
            </a:r>
          </a:p>
          <a:p>
            <a:pPr lvl="2"/>
            <a:r>
              <a:rPr lang="en-US" dirty="0"/>
              <a:t>Sheridan Public Library</a:t>
            </a:r>
          </a:p>
          <a:p>
            <a:pPr lvl="2"/>
            <a:r>
              <a:rPr lang="en-US" dirty="0"/>
              <a:t>Hamilton County Solid Waste Management District </a:t>
            </a:r>
          </a:p>
        </p:txBody>
      </p:sp>
    </p:spTree>
    <p:extLst>
      <p:ext uri="{BB962C8B-B14F-4D97-AF65-F5344CB8AC3E}">
        <p14:creationId xmlns:p14="http://schemas.microsoft.com/office/powerpoint/2010/main" val="3864769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63823"/>
          </a:xfrm>
        </p:spPr>
        <p:txBody>
          <a:bodyPr/>
          <a:lstStyle/>
          <a:p>
            <a:pPr algn="ctr"/>
            <a:r>
              <a:rPr lang="en-US" dirty="0"/>
              <a:t>Questions </a:t>
            </a:r>
          </a:p>
        </p:txBody>
      </p:sp>
      <p:sp>
        <p:nvSpPr>
          <p:cNvPr id="3" name="Content Placeholder 2"/>
          <p:cNvSpPr>
            <a:spLocks noGrp="1"/>
          </p:cNvSpPr>
          <p:nvPr>
            <p:ph idx="4294967295"/>
          </p:nvPr>
        </p:nvSpPr>
        <p:spPr>
          <a:xfrm>
            <a:off x="0" y="1825625"/>
            <a:ext cx="10515600" cy="4351338"/>
          </a:xfrm>
        </p:spPr>
        <p:txBody>
          <a:bodyPr/>
          <a:lstStyle/>
          <a:p>
            <a:pPr marL="0" indent="0">
              <a:buNone/>
            </a:pPr>
            <a:r>
              <a:rPr lang="en-US" dirty="0"/>
              <a:t>	</a:t>
            </a:r>
          </a:p>
        </p:txBody>
      </p:sp>
    </p:spTree>
    <p:extLst>
      <p:ext uri="{BB962C8B-B14F-4D97-AF65-F5344CB8AC3E}">
        <p14:creationId xmlns:p14="http://schemas.microsoft.com/office/powerpoint/2010/main" val="376792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 – Jim Higgins	</a:t>
            </a:r>
          </a:p>
        </p:txBody>
      </p:sp>
      <p:sp>
        <p:nvSpPr>
          <p:cNvPr id="4" name="Content Placeholder 3"/>
          <p:cNvSpPr>
            <a:spLocks noGrp="1"/>
          </p:cNvSpPr>
          <p:nvPr>
            <p:ph idx="1"/>
          </p:nvPr>
        </p:nvSpPr>
        <p:spPr/>
        <p:txBody>
          <a:bodyPr/>
          <a:lstStyle/>
          <a:p>
            <a:r>
              <a:rPr lang="en-US" dirty="0"/>
              <a:t>LWG CPAs &amp; Advisors (1997 – Present)</a:t>
            </a:r>
          </a:p>
          <a:p>
            <a:pPr lvl="1"/>
            <a:r>
              <a:rPr lang="en-US" dirty="0"/>
              <a:t>Partner – focused on Governmental Services </a:t>
            </a:r>
          </a:p>
          <a:p>
            <a:pPr lvl="1"/>
            <a:r>
              <a:rPr lang="en-US" dirty="0"/>
              <a:t>Certified Public Accountant (Licensed in Indiana and Kentucky)</a:t>
            </a:r>
          </a:p>
          <a:p>
            <a:pPr lvl="1"/>
            <a:r>
              <a:rPr lang="en-US" dirty="0"/>
              <a:t>Charter Global Management Accountant (CGMA)</a:t>
            </a:r>
          </a:p>
          <a:p>
            <a:pPr lvl="1"/>
            <a:r>
              <a:rPr lang="en-US" dirty="0"/>
              <a:t>Municipal Advisor Supervisor (Series 50 and 54)</a:t>
            </a:r>
          </a:p>
          <a:p>
            <a:r>
              <a:rPr lang="en-US" dirty="0"/>
              <a:t>Ball State University (2017 – 2022)</a:t>
            </a:r>
          </a:p>
          <a:p>
            <a:pPr lvl="1"/>
            <a:r>
              <a:rPr lang="en-US" dirty="0"/>
              <a:t>Assistant Lecturer – Paul W. Parkison Department of Accounting</a:t>
            </a:r>
          </a:p>
          <a:p>
            <a:r>
              <a:rPr lang="en-US" dirty="0"/>
              <a:t>Indiana Bond Bank (1989 – 1997)</a:t>
            </a:r>
          </a:p>
          <a:p>
            <a:r>
              <a:rPr lang="en-US" dirty="0"/>
              <a:t>Indiana State Board of Accounts (1983 – 1989)</a:t>
            </a:r>
          </a:p>
          <a:p>
            <a:pPr marL="914400" lvl="2" indent="0">
              <a:buNone/>
            </a:pPr>
            <a:endParaRPr lang="en-US" dirty="0"/>
          </a:p>
        </p:txBody>
      </p:sp>
    </p:spTree>
    <p:extLst>
      <p:ext uri="{BB962C8B-B14F-4D97-AF65-F5344CB8AC3E}">
        <p14:creationId xmlns:p14="http://schemas.microsoft.com/office/powerpoint/2010/main" val="68684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Disclaimer</a:t>
            </a:r>
          </a:p>
        </p:txBody>
      </p:sp>
      <p:sp>
        <p:nvSpPr>
          <p:cNvPr id="3" name="Content Placeholder 2"/>
          <p:cNvSpPr>
            <a:spLocks noGrp="1"/>
          </p:cNvSpPr>
          <p:nvPr>
            <p:ph idx="1"/>
          </p:nvPr>
        </p:nvSpPr>
        <p:spPr/>
        <p:txBody>
          <a:bodyPr/>
          <a:lstStyle/>
          <a:p>
            <a:pPr marL="0" indent="0" algn="just">
              <a:buNone/>
            </a:pPr>
            <a:r>
              <a:rPr lang="en-US" i="1" dirty="0"/>
              <a:t>The information herein is meant to be general in nature and is provided as an overview of the various topics presented. The views of the presenter do not represent advise under the terms of a Municipal Advisory Engagement under the rules and regulations governing Municipal Advisory Services by the U.S. Securities &amp; Exchange Commission. Nothing contained in this presentation should be construed as legal advice. </a:t>
            </a:r>
            <a:endParaRPr lang="en-US" dirty="0"/>
          </a:p>
        </p:txBody>
      </p:sp>
      <p:sp>
        <p:nvSpPr>
          <p:cNvPr id="4" name="Slide Number Placeholder 3"/>
          <p:cNvSpPr>
            <a:spLocks noGrp="1"/>
          </p:cNvSpPr>
          <p:nvPr>
            <p:ph type="sldNum" sz="quarter" idx="12"/>
          </p:nvPr>
        </p:nvSpPr>
        <p:spPr/>
        <p:txBody>
          <a:bodyPr/>
          <a:lstStyle/>
          <a:p>
            <a:pPr>
              <a:defRPr/>
            </a:pPr>
            <a:fld id="{D8AFB753-C1E9-4533-BD56-46F6C7EBDF62}" type="slidenum">
              <a:rPr lang="en-US"/>
              <a:pPr>
                <a:defRPr/>
              </a:pPr>
              <a:t>4</a:t>
            </a:fld>
            <a:endParaRPr lang="en-US" dirty="0"/>
          </a:p>
        </p:txBody>
      </p:sp>
    </p:spTree>
    <p:extLst>
      <p:ext uri="{BB962C8B-B14F-4D97-AF65-F5344CB8AC3E}">
        <p14:creationId xmlns:p14="http://schemas.microsoft.com/office/powerpoint/2010/main" val="133389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BBE6-FAAC-6760-1EE7-82F798EE08E3}"/>
              </a:ext>
            </a:extLst>
          </p:cNvPr>
          <p:cNvSpPr>
            <a:spLocks noGrp="1"/>
          </p:cNvSpPr>
          <p:nvPr>
            <p:ph type="title"/>
          </p:nvPr>
        </p:nvSpPr>
        <p:spPr/>
        <p:txBody>
          <a:bodyPr/>
          <a:lstStyle/>
          <a:p>
            <a:r>
              <a:rPr lang="en-US" dirty="0"/>
              <a:t>Fiscal Goals Associated with Reorganization</a:t>
            </a:r>
          </a:p>
        </p:txBody>
      </p:sp>
      <p:sp>
        <p:nvSpPr>
          <p:cNvPr id="3" name="Content Placeholder 2">
            <a:extLst>
              <a:ext uri="{FF2B5EF4-FFF2-40B4-BE49-F238E27FC236}">
                <a16:creationId xmlns:a16="http://schemas.microsoft.com/office/drawing/2014/main" id="{56993EF5-D600-74E6-1408-1B9621CEDCD4}"/>
              </a:ext>
            </a:extLst>
          </p:cNvPr>
          <p:cNvSpPr>
            <a:spLocks noGrp="1"/>
          </p:cNvSpPr>
          <p:nvPr>
            <p:ph idx="1"/>
          </p:nvPr>
        </p:nvSpPr>
        <p:spPr/>
        <p:txBody>
          <a:bodyPr/>
          <a:lstStyle/>
          <a:p>
            <a:r>
              <a:rPr lang="en-US" dirty="0"/>
              <a:t>Provide the </a:t>
            </a:r>
            <a:r>
              <a:rPr lang="en-US" b="1" u="sng" dirty="0"/>
              <a:t>same</a:t>
            </a:r>
            <a:r>
              <a:rPr lang="en-US" dirty="0"/>
              <a:t> level of service to residents/taxpayers within the Town of Sheridan and the unincorporated area of Adams Township</a:t>
            </a:r>
          </a:p>
          <a:p>
            <a:r>
              <a:rPr lang="en-US" dirty="0"/>
              <a:t>Provide those services </a:t>
            </a:r>
            <a:r>
              <a:rPr lang="en-US" b="1" u="sng" dirty="0"/>
              <a:t>without</a:t>
            </a:r>
            <a:r>
              <a:rPr lang="en-US" dirty="0"/>
              <a:t> imposing any additional tax liability on the taxpayers of the Town and Township</a:t>
            </a:r>
          </a:p>
          <a:p>
            <a:r>
              <a:rPr lang="en-US" dirty="0"/>
              <a:t>Cause </a:t>
            </a:r>
            <a:r>
              <a:rPr lang="en-US" b="1" u="sng" dirty="0"/>
              <a:t>no</a:t>
            </a:r>
            <a:r>
              <a:rPr lang="en-US" dirty="0"/>
              <a:t> additional circuit breaker losses in the overlapping taxing units (County, School, Library and County Solid Waste District) </a:t>
            </a:r>
          </a:p>
        </p:txBody>
      </p:sp>
    </p:spTree>
    <p:extLst>
      <p:ext uri="{BB962C8B-B14F-4D97-AF65-F5344CB8AC3E}">
        <p14:creationId xmlns:p14="http://schemas.microsoft.com/office/powerpoint/2010/main" val="217716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2657DE7-B1D9-3B7E-583B-43E5261D95D3}"/>
              </a:ext>
            </a:extLst>
          </p:cNvPr>
          <p:cNvGraphicFramePr>
            <a:graphicFrameLocks noChangeAspect="1"/>
          </p:cNvGraphicFramePr>
          <p:nvPr>
            <p:extLst>
              <p:ext uri="{D42A27DB-BD31-4B8C-83A1-F6EECF244321}">
                <p14:modId xmlns:p14="http://schemas.microsoft.com/office/powerpoint/2010/main" val="584889492"/>
              </p:ext>
            </p:extLst>
          </p:nvPr>
        </p:nvGraphicFramePr>
        <p:xfrm>
          <a:off x="2574524" y="98425"/>
          <a:ext cx="7315200" cy="6071556"/>
        </p:xfrm>
        <a:graphic>
          <a:graphicData uri="http://schemas.openxmlformats.org/presentationml/2006/ole">
            <mc:AlternateContent xmlns:mc="http://schemas.openxmlformats.org/markup-compatibility/2006">
              <mc:Choice xmlns:v="urn:schemas-microsoft-com:vml" Requires="v">
                <p:oleObj name="Acrobat Document" r:id="rId2" imgW="9875520" imgH="13167360" progId="Acrobat.Document.11">
                  <p:embed/>
                </p:oleObj>
              </mc:Choice>
              <mc:Fallback>
                <p:oleObj name="Acrobat Document" r:id="rId2" imgW="9875520" imgH="13167360" progId="Acrobat.Document.11">
                  <p:embed/>
                  <p:pic>
                    <p:nvPicPr>
                      <p:cNvPr id="0" name=""/>
                      <p:cNvPicPr/>
                      <p:nvPr/>
                    </p:nvPicPr>
                    <p:blipFill>
                      <a:blip r:embed="rId3"/>
                      <a:stretch>
                        <a:fillRect/>
                      </a:stretch>
                    </p:blipFill>
                    <p:spPr>
                      <a:xfrm>
                        <a:off x="2574524" y="98425"/>
                        <a:ext cx="7315200" cy="6071556"/>
                      </a:xfrm>
                      <a:prstGeom prst="rect">
                        <a:avLst/>
                      </a:prstGeom>
                    </p:spPr>
                  </p:pic>
                </p:oleObj>
              </mc:Fallback>
            </mc:AlternateContent>
          </a:graphicData>
        </a:graphic>
      </p:graphicFrame>
    </p:spTree>
    <p:extLst>
      <p:ext uri="{BB962C8B-B14F-4D97-AF65-F5344CB8AC3E}">
        <p14:creationId xmlns:p14="http://schemas.microsoft.com/office/powerpoint/2010/main" val="300307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2BDDB-D047-4377-1A24-87F7D7165468}"/>
              </a:ext>
            </a:extLst>
          </p:cNvPr>
          <p:cNvSpPr>
            <a:spLocks noGrp="1"/>
          </p:cNvSpPr>
          <p:nvPr>
            <p:ph type="title"/>
          </p:nvPr>
        </p:nvSpPr>
        <p:spPr/>
        <p:txBody>
          <a:bodyPr/>
          <a:lstStyle/>
          <a:p>
            <a:r>
              <a:rPr lang="en-US" dirty="0"/>
              <a:t>Services to be Provided	</a:t>
            </a:r>
          </a:p>
        </p:txBody>
      </p:sp>
      <p:sp>
        <p:nvSpPr>
          <p:cNvPr id="8" name="Content Placeholder 7">
            <a:extLst>
              <a:ext uri="{FF2B5EF4-FFF2-40B4-BE49-F238E27FC236}">
                <a16:creationId xmlns:a16="http://schemas.microsoft.com/office/drawing/2014/main" id="{1571BAE0-0F83-6145-C441-771F95A4FCCC}"/>
              </a:ext>
            </a:extLst>
          </p:cNvPr>
          <p:cNvSpPr>
            <a:spLocks noGrp="1"/>
          </p:cNvSpPr>
          <p:nvPr>
            <p:ph idx="1"/>
          </p:nvPr>
        </p:nvSpPr>
        <p:spPr/>
        <p:txBody>
          <a:bodyPr>
            <a:normAutofit lnSpcReduction="10000"/>
          </a:bodyPr>
          <a:lstStyle/>
          <a:p>
            <a:r>
              <a:rPr lang="en-US" dirty="0"/>
              <a:t>All services currently provided to residents of the Town and Township will remain the same. </a:t>
            </a:r>
          </a:p>
          <a:p>
            <a:r>
              <a:rPr lang="en-US" dirty="0"/>
              <a:t>The following township services will have different providers</a:t>
            </a:r>
          </a:p>
          <a:p>
            <a:pPr lvl="1"/>
            <a:r>
              <a:rPr lang="en-US" dirty="0"/>
              <a:t>Police	- Town of Sheridan (rather than Hamilton County Sheriff) (*)</a:t>
            </a:r>
          </a:p>
          <a:p>
            <a:pPr lvl="1"/>
            <a:r>
              <a:rPr lang="en-US" dirty="0"/>
              <a:t>Assistance – Town of Sheridan (rather than the Township Trustee)</a:t>
            </a:r>
          </a:p>
          <a:p>
            <a:pPr lvl="1"/>
            <a:r>
              <a:rPr lang="en-US" dirty="0"/>
              <a:t>Governance – Town of Sheridan (rather than the Trustee &amp; Advisory Board)</a:t>
            </a:r>
          </a:p>
          <a:p>
            <a:pPr lvl="1"/>
            <a:r>
              <a:rPr lang="en-US" dirty="0"/>
              <a:t>Permitting and Zoning – Town of Sheridan (rather than Hamilton County)</a:t>
            </a:r>
          </a:p>
          <a:p>
            <a:pPr lvl="1"/>
            <a:r>
              <a:rPr lang="en-US" dirty="0"/>
              <a:t>Cemeteries – Town of Sheridan</a:t>
            </a:r>
          </a:p>
          <a:p>
            <a:pPr lvl="1"/>
            <a:r>
              <a:rPr lang="en-US" dirty="0"/>
              <a:t>Weeds/Fence Disputes – Town of Sheridan</a:t>
            </a:r>
          </a:p>
          <a:p>
            <a:pPr lvl="1"/>
            <a:r>
              <a:rPr lang="en-US" dirty="0"/>
              <a:t>Roads – Town of Sheridan (rather than Hamilton County Highway) (*)</a:t>
            </a:r>
          </a:p>
          <a:p>
            <a:pPr lvl="2"/>
            <a:r>
              <a:rPr lang="en-US" dirty="0"/>
              <a:t>(*) – Discussions with the County to phase in those services </a:t>
            </a:r>
          </a:p>
        </p:txBody>
      </p:sp>
    </p:spTree>
    <p:extLst>
      <p:ext uri="{BB962C8B-B14F-4D97-AF65-F5344CB8AC3E}">
        <p14:creationId xmlns:p14="http://schemas.microsoft.com/office/powerpoint/2010/main" val="352061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3F03-7A9D-BF44-CFD5-94914B4DE299}"/>
              </a:ext>
            </a:extLst>
          </p:cNvPr>
          <p:cNvSpPr>
            <a:spLocks noGrp="1"/>
          </p:cNvSpPr>
          <p:nvPr>
            <p:ph type="title"/>
          </p:nvPr>
        </p:nvSpPr>
        <p:spPr/>
        <p:txBody>
          <a:bodyPr/>
          <a:lstStyle/>
          <a:p>
            <a:r>
              <a:rPr lang="en-US" dirty="0"/>
              <a:t>Estimated Tax Impact of Reorganization</a:t>
            </a:r>
          </a:p>
        </p:txBody>
      </p:sp>
      <p:sp>
        <p:nvSpPr>
          <p:cNvPr id="3" name="Content Placeholder 2">
            <a:extLst>
              <a:ext uri="{FF2B5EF4-FFF2-40B4-BE49-F238E27FC236}">
                <a16:creationId xmlns:a16="http://schemas.microsoft.com/office/drawing/2014/main" id="{E4EA486E-453E-0CD8-D66B-BED423DE8AF1}"/>
              </a:ext>
            </a:extLst>
          </p:cNvPr>
          <p:cNvSpPr>
            <a:spLocks noGrp="1"/>
          </p:cNvSpPr>
          <p:nvPr>
            <p:ph idx="1"/>
          </p:nvPr>
        </p:nvSpPr>
        <p:spPr/>
        <p:txBody>
          <a:bodyPr/>
          <a:lstStyle/>
          <a:p>
            <a:r>
              <a:rPr lang="en-US" dirty="0"/>
              <a:t>If this reorganization was in effect now (2024) – there would be </a:t>
            </a:r>
            <a:r>
              <a:rPr lang="en-US" b="1" i="1" u="sng" dirty="0"/>
              <a:t>no</a:t>
            </a:r>
            <a:r>
              <a:rPr lang="en-US" dirty="0"/>
              <a:t>:</a:t>
            </a:r>
          </a:p>
          <a:p>
            <a:pPr lvl="1"/>
            <a:r>
              <a:rPr lang="en-US" dirty="0"/>
              <a:t>Taxes paid by residents of the Town of Sheridan or Adams Township</a:t>
            </a:r>
          </a:p>
          <a:p>
            <a:pPr lvl="1"/>
            <a:r>
              <a:rPr lang="en-US" dirty="0"/>
              <a:t>Circuit Breaker impact on other overlapping taxing entities:</a:t>
            </a:r>
          </a:p>
          <a:p>
            <a:pPr lvl="2"/>
            <a:r>
              <a:rPr lang="en-US" dirty="0"/>
              <a:t>Hamilton County</a:t>
            </a:r>
          </a:p>
          <a:p>
            <a:pPr lvl="2"/>
            <a:r>
              <a:rPr lang="en-US" dirty="0"/>
              <a:t>Sheridan Schools</a:t>
            </a:r>
          </a:p>
          <a:p>
            <a:pPr lvl="2"/>
            <a:r>
              <a:rPr lang="en-US" dirty="0"/>
              <a:t>Sheridan Public Library</a:t>
            </a:r>
          </a:p>
          <a:p>
            <a:pPr lvl="2"/>
            <a:r>
              <a:rPr lang="en-US" dirty="0"/>
              <a:t>Hamilton County Solid Waste Management District </a:t>
            </a:r>
          </a:p>
        </p:txBody>
      </p:sp>
    </p:spTree>
    <p:extLst>
      <p:ext uri="{BB962C8B-B14F-4D97-AF65-F5344CB8AC3E}">
        <p14:creationId xmlns:p14="http://schemas.microsoft.com/office/powerpoint/2010/main" val="392864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Taxes – Basic Overview</a:t>
            </a:r>
          </a:p>
        </p:txBody>
      </p:sp>
      <p:sp>
        <p:nvSpPr>
          <p:cNvPr id="3" name="Content Placeholder 2"/>
          <p:cNvSpPr>
            <a:spLocks noGrp="1"/>
          </p:cNvSpPr>
          <p:nvPr>
            <p:ph idx="1"/>
          </p:nvPr>
        </p:nvSpPr>
        <p:spPr/>
        <p:txBody>
          <a:bodyPr/>
          <a:lstStyle/>
          <a:p>
            <a:r>
              <a:rPr lang="en-US" dirty="0"/>
              <a:t>Generally locally set, collected &amp; distributed</a:t>
            </a:r>
          </a:p>
          <a:p>
            <a:r>
              <a:rPr lang="en-US" dirty="0"/>
              <a:t>Provides up to approximately ½ of all local funding</a:t>
            </a:r>
          </a:p>
          <a:p>
            <a:pPr lvl="1"/>
            <a:r>
              <a:rPr lang="en-US" dirty="0"/>
              <a:t>Balance comes from:</a:t>
            </a:r>
          </a:p>
          <a:p>
            <a:pPr lvl="2"/>
            <a:r>
              <a:rPr lang="en-US" dirty="0"/>
              <a:t>State Distributions</a:t>
            </a:r>
          </a:p>
          <a:p>
            <a:pPr lvl="2"/>
            <a:r>
              <a:rPr lang="en-US" dirty="0"/>
              <a:t>Local Income Taxes</a:t>
            </a:r>
          </a:p>
          <a:p>
            <a:pPr lvl="2"/>
            <a:r>
              <a:rPr lang="en-US" dirty="0"/>
              <a:t>Fees, Fines and User Charges</a:t>
            </a:r>
          </a:p>
          <a:p>
            <a:pPr lvl="2"/>
            <a:r>
              <a:rPr lang="en-US" dirty="0"/>
              <a:t>Direct Federal Assistance</a:t>
            </a:r>
          </a:p>
          <a:p>
            <a:r>
              <a:rPr lang="en-US" dirty="0"/>
              <a:t>Lag Time – Assessment vs. Payment</a:t>
            </a:r>
          </a:p>
          <a:p>
            <a:pPr lvl="1"/>
            <a:r>
              <a:rPr lang="en-US" dirty="0"/>
              <a:t>Assessments – annually on January 1 for the following year </a:t>
            </a:r>
          </a:p>
          <a:p>
            <a:pPr lvl="2"/>
            <a:r>
              <a:rPr lang="en-US" dirty="0"/>
              <a:t>1/1/23 assessments are used to determine rate liabilities for 2024</a:t>
            </a:r>
          </a:p>
          <a:p>
            <a:pPr lvl="2"/>
            <a:r>
              <a:rPr lang="en-US" dirty="0"/>
              <a:t>Most notable in new construction/expansion</a:t>
            </a:r>
          </a:p>
        </p:txBody>
      </p:sp>
    </p:spTree>
    <p:extLst>
      <p:ext uri="{BB962C8B-B14F-4D97-AF65-F5344CB8AC3E}">
        <p14:creationId xmlns:p14="http://schemas.microsoft.com/office/powerpoint/2010/main" val="1041325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1572</TotalTime>
  <Words>2189</Words>
  <Application>Microsoft Office PowerPoint</Application>
  <PresentationFormat>Widescreen</PresentationFormat>
  <Paragraphs>425</Paragraphs>
  <Slides>24</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MS PGothic</vt:lpstr>
      <vt:lpstr>Aptos Narrow</vt:lpstr>
      <vt:lpstr>Arial</vt:lpstr>
      <vt:lpstr>Bank Gothic</vt:lpstr>
      <vt:lpstr>Calibri</vt:lpstr>
      <vt:lpstr>Times New Roman</vt:lpstr>
      <vt:lpstr>Wingdings</vt:lpstr>
      <vt:lpstr>Office Theme</vt:lpstr>
      <vt:lpstr>Acrobat Document</vt:lpstr>
      <vt:lpstr>Adams Township – Town of Sheridan Proposed Reorganization</vt:lpstr>
      <vt:lpstr>Fiscal Impact Overview</vt:lpstr>
      <vt:lpstr>Introduction – Jim Higgins </vt:lpstr>
      <vt:lpstr>Disclaimer</vt:lpstr>
      <vt:lpstr>Fiscal Goals Associated with Reorganization</vt:lpstr>
      <vt:lpstr>PowerPoint Presentation</vt:lpstr>
      <vt:lpstr>Services to be Provided </vt:lpstr>
      <vt:lpstr>Estimated Tax Impact of Reorganization</vt:lpstr>
      <vt:lpstr>Property Taxes – Basic Overview</vt:lpstr>
      <vt:lpstr>Rates &amp; Levies</vt:lpstr>
      <vt:lpstr>Rates &amp; Levies</vt:lpstr>
      <vt:lpstr>Property Tax Caps</vt:lpstr>
      <vt:lpstr>2022 vs 2023 Property Taxes</vt:lpstr>
      <vt:lpstr>2022 vs 2023 Property Taxes</vt:lpstr>
      <vt:lpstr>Current Tax Rates – Pay 2024  Town and Township Districts (all units)</vt:lpstr>
      <vt:lpstr>Current Tax Rates – Pay 2024  Town and Township Only</vt:lpstr>
      <vt:lpstr>Tax Rates – If Reorganized  Town and Township Only Assuming Reorganization Effective 2024</vt:lpstr>
      <vt:lpstr>Tax Rates – If Reorganized Assuming Reorganization Effective 2024  (all units)</vt:lpstr>
      <vt:lpstr>Assessment Example </vt:lpstr>
      <vt:lpstr>Example – Homestead in Sheridan</vt:lpstr>
      <vt:lpstr>Example – Homestead in Adams Township</vt:lpstr>
      <vt:lpstr>Example – 100 Ag Acres in Adams Township</vt:lpstr>
      <vt:lpstr>Estimated Tax Impact of Reorganization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Pitts</dc:creator>
  <cp:lastModifiedBy>Jim Higgins</cp:lastModifiedBy>
  <cp:revision>67</cp:revision>
  <cp:lastPrinted>2022-09-13T18:50:06Z</cp:lastPrinted>
  <dcterms:created xsi:type="dcterms:W3CDTF">2017-03-02T17:43:29Z</dcterms:created>
  <dcterms:modified xsi:type="dcterms:W3CDTF">2024-02-22T02:50:36Z</dcterms:modified>
</cp:coreProperties>
</file>